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 id="2147483665" r:id="rId3"/>
  </p:sldMasterIdLst>
  <p:notesMasterIdLst>
    <p:notesMasterId r:id="rId13"/>
  </p:notesMasterIdLst>
  <p:handoutMasterIdLst>
    <p:handoutMasterId r:id="rId14"/>
  </p:handoutMasterIdLst>
  <p:sldIdLst>
    <p:sldId id="361" r:id="rId4"/>
    <p:sldId id="360" r:id="rId5"/>
    <p:sldId id="272" r:id="rId6"/>
    <p:sldId id="319" r:id="rId7"/>
    <p:sldId id="330" r:id="rId8"/>
    <p:sldId id="2951" r:id="rId9"/>
    <p:sldId id="2953" r:id="rId10"/>
    <p:sldId id="2954" r:id="rId11"/>
    <p:sldId id="2955" r:id="rId12"/>
  </p:sldIdLst>
  <p:sldSz cx="9144000" cy="6858000" type="screen4x3"/>
  <p:notesSz cx="6802438" cy="99345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8" roundtripDataSignature="AMtx7mjdZ+1QQ/PYvAlVSO087hZeuh1cy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ASIDE" initials="S" lastIdx="1" clrIdx="0">
    <p:extLst>
      <p:ext uri="{19B8F6BF-5375-455C-9EA6-DF929625EA0E}">
        <p15:presenceInfo xmlns:p15="http://schemas.microsoft.com/office/powerpoint/2012/main" userId="SEASID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E4D4F6C-8A3E-44D4-982E-EA3AC49701C5}">
  <a:tblStyle styleId="{FE4D4F6C-8A3E-44D4-982E-EA3AC49701C5}"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22" autoAdjust="0"/>
    <p:restoredTop sz="94660"/>
  </p:normalViewPr>
  <p:slideViewPr>
    <p:cSldViewPr snapToGrid="0">
      <p:cViewPr varScale="1">
        <p:scale>
          <a:sx n="114" d="100"/>
          <a:sy n="114" d="100"/>
        </p:scale>
        <p:origin x="1138" y="91"/>
      </p:cViewPr>
      <p:guideLst/>
    </p:cSldViewPr>
  </p:slideViewPr>
  <p:notesTextViewPr>
    <p:cViewPr>
      <p:scale>
        <a:sx n="1" d="1"/>
        <a:sy n="1" d="1"/>
      </p:scale>
      <p:origin x="0" y="0"/>
    </p:cViewPr>
  </p:notesTextViewPr>
  <p:notesViewPr>
    <p:cSldViewPr snapToGrid="0">
      <p:cViewPr varScale="1">
        <p:scale>
          <a:sx n="67" d="100"/>
          <a:sy n="67" d="100"/>
        </p:scale>
        <p:origin x="2766" y="5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72" Type="http://schemas.openxmlformats.org/officeDocument/2006/relationships/theme" Target="theme/theme1.xml"/><Relationship Id="rId3" Type="http://schemas.openxmlformats.org/officeDocument/2006/relationships/slideMaster" Target="slideMasters/slideMaster3.xml"/><Relationship Id="rId68" Type="http://customschemas.google.com/relationships/presentationmetadata" Target="metadata"/><Relationship Id="rId7" Type="http://schemas.openxmlformats.org/officeDocument/2006/relationships/slide" Target="slides/slide4.xml"/><Relationship Id="rId12" Type="http://schemas.openxmlformats.org/officeDocument/2006/relationships/slide" Target="slides/slide9.xml"/><Relationship Id="rId71" Type="http://schemas.openxmlformats.org/officeDocument/2006/relationships/viewProps" Target="viewProps.xml"/><Relationship Id="rId2" Type="http://schemas.openxmlformats.org/officeDocument/2006/relationships/slideMaster" Target="slideMasters/slideMaster2.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0" Type="http://schemas.openxmlformats.org/officeDocument/2006/relationships/slide" Target="slides/slide7.xml"/><Relationship Id="rId73"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 Id="rId6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256999D-54F8-4114-8023-4732E7664B8F}"/>
              </a:ext>
            </a:extLst>
          </p:cNvPr>
          <p:cNvSpPr>
            <a:spLocks noGrp="1"/>
          </p:cNvSpPr>
          <p:nvPr>
            <p:ph type="hdr" sz="quarter"/>
          </p:nvPr>
        </p:nvSpPr>
        <p:spPr>
          <a:xfrm>
            <a:off x="0" y="1"/>
            <a:ext cx="2947723" cy="497918"/>
          </a:xfrm>
          <a:prstGeom prst="rect">
            <a:avLst/>
          </a:prstGeom>
        </p:spPr>
        <p:txBody>
          <a:bodyPr vert="horz" lIns="91074" tIns="45537" rIns="91074" bIns="45537"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E26DF18-53A1-42EC-9657-DF3D9A6FA0B5}"/>
              </a:ext>
            </a:extLst>
          </p:cNvPr>
          <p:cNvSpPr>
            <a:spLocks noGrp="1"/>
          </p:cNvSpPr>
          <p:nvPr>
            <p:ph type="dt" sz="quarter" idx="1"/>
          </p:nvPr>
        </p:nvSpPr>
        <p:spPr>
          <a:xfrm>
            <a:off x="3853141" y="1"/>
            <a:ext cx="2947723" cy="497918"/>
          </a:xfrm>
          <a:prstGeom prst="rect">
            <a:avLst/>
          </a:prstGeom>
        </p:spPr>
        <p:txBody>
          <a:bodyPr vert="horz" lIns="91074" tIns="45537" rIns="91074" bIns="45537" rtlCol="0"/>
          <a:lstStyle>
            <a:lvl1pPr algn="r">
              <a:defRPr sz="1200"/>
            </a:lvl1pPr>
          </a:lstStyle>
          <a:p>
            <a:fld id="{DF1A908B-884D-4CA0-95B3-B18CA62C9617}" type="datetimeFigureOut">
              <a:rPr kumimoji="1" lang="ja-JP" altLang="en-US" smtClean="0"/>
              <a:t>2022/3/21</a:t>
            </a:fld>
            <a:endParaRPr kumimoji="1" lang="ja-JP" altLang="en-US"/>
          </a:p>
        </p:txBody>
      </p:sp>
      <p:sp>
        <p:nvSpPr>
          <p:cNvPr id="4" name="フッター プレースホルダー 3">
            <a:extLst>
              <a:ext uri="{FF2B5EF4-FFF2-40B4-BE49-F238E27FC236}">
                <a16:creationId xmlns:a16="http://schemas.microsoft.com/office/drawing/2014/main" id="{A2EBE578-D43A-49BC-8E48-A81E36C2DBE4}"/>
              </a:ext>
            </a:extLst>
          </p:cNvPr>
          <p:cNvSpPr>
            <a:spLocks noGrp="1"/>
          </p:cNvSpPr>
          <p:nvPr>
            <p:ph type="ftr" sz="quarter" idx="2"/>
          </p:nvPr>
        </p:nvSpPr>
        <p:spPr>
          <a:xfrm>
            <a:off x="0" y="9436657"/>
            <a:ext cx="2947723" cy="497918"/>
          </a:xfrm>
          <a:prstGeom prst="rect">
            <a:avLst/>
          </a:prstGeom>
        </p:spPr>
        <p:txBody>
          <a:bodyPr vert="horz" lIns="91074" tIns="45537" rIns="91074" bIns="45537"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DDA11251-2E3E-4C0F-B704-48CB1367A3D7}"/>
              </a:ext>
            </a:extLst>
          </p:cNvPr>
          <p:cNvSpPr>
            <a:spLocks noGrp="1"/>
          </p:cNvSpPr>
          <p:nvPr>
            <p:ph type="sldNum" sz="quarter" idx="3"/>
          </p:nvPr>
        </p:nvSpPr>
        <p:spPr>
          <a:xfrm>
            <a:off x="3853141" y="9436657"/>
            <a:ext cx="2947723" cy="497918"/>
          </a:xfrm>
          <a:prstGeom prst="rect">
            <a:avLst/>
          </a:prstGeom>
        </p:spPr>
        <p:txBody>
          <a:bodyPr vert="horz" lIns="91074" tIns="45537" rIns="91074" bIns="45537" rtlCol="0" anchor="b"/>
          <a:lstStyle>
            <a:lvl1pPr algn="r">
              <a:defRPr sz="1200"/>
            </a:lvl1pPr>
          </a:lstStyle>
          <a:p>
            <a:fld id="{97296FDD-1CED-47E2-B64B-6C3F6E97532E}" type="slidenum">
              <a:rPr kumimoji="1" lang="ja-JP" altLang="en-US" smtClean="0"/>
              <a:t>‹#›</a:t>
            </a:fld>
            <a:endParaRPr kumimoji="1" lang="ja-JP" altLang="en-US"/>
          </a:p>
        </p:txBody>
      </p:sp>
    </p:spTree>
    <p:extLst>
      <p:ext uri="{BB962C8B-B14F-4D97-AF65-F5344CB8AC3E}">
        <p14:creationId xmlns:p14="http://schemas.microsoft.com/office/powerpoint/2010/main" val="433791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19163" y="744538"/>
            <a:ext cx="4964112" cy="37242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0245" y="4718927"/>
            <a:ext cx="5441950" cy="4470558"/>
          </a:xfrm>
          <a:prstGeom prst="rect">
            <a:avLst/>
          </a:prstGeom>
          <a:noFill/>
          <a:ln>
            <a:noFill/>
          </a:ln>
        </p:spPr>
        <p:txBody>
          <a:bodyPr spcFirstLastPara="1" wrap="square" lIns="95600" tIns="95600" rIns="95600" bIns="95600"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3:notes"/>
          <p:cNvSpPr txBox="1">
            <a:spLocks noGrp="1"/>
          </p:cNvSpPr>
          <p:nvPr>
            <p:ph type="body" idx="1"/>
          </p:nvPr>
        </p:nvSpPr>
        <p:spPr>
          <a:xfrm>
            <a:off x="665194" y="4707543"/>
            <a:ext cx="5321549" cy="3851626"/>
          </a:xfrm>
          <a:prstGeom prst="rect">
            <a:avLst/>
          </a:prstGeom>
          <a:noFill/>
          <a:ln>
            <a:noFill/>
          </a:ln>
        </p:spPr>
        <p:txBody>
          <a:bodyPr spcFirstLastPara="1" wrap="square" lIns="89383" tIns="44680" rIns="89383" bIns="44680" anchor="t" anchorCtr="0">
            <a:noAutofit/>
          </a:bodyPr>
          <a:lstStyle/>
          <a:p>
            <a:pPr marL="0" indent="0">
              <a:buSzPts val="1400"/>
              <a:buNone/>
            </a:pPr>
            <a:endParaRPr/>
          </a:p>
        </p:txBody>
      </p:sp>
      <p:sp>
        <p:nvSpPr>
          <p:cNvPr id="144" name="Google Shape;144;p3:notes"/>
          <p:cNvSpPr>
            <a:spLocks noGrp="1" noRot="1" noChangeAspect="1"/>
          </p:cNvSpPr>
          <p:nvPr>
            <p:ph type="sldImg" idx="2"/>
          </p:nvPr>
        </p:nvSpPr>
        <p:spPr>
          <a:xfrm>
            <a:off x="1123950" y="1222375"/>
            <a:ext cx="4402138" cy="33035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00284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ja-JP" sz="1200" kern="100" dirty="0">
                <a:latin typeface="游明朝" panose="02020400000000000000" pitchFamily="18" charset="-128"/>
                <a:ea typeface="ＭＳ Ｐゴシック" panose="020B0600070205080204" pitchFamily="50" charset="-128"/>
                <a:cs typeface="Times New Roman" panose="02020603050405020304" pitchFamily="18" charset="0"/>
              </a:rPr>
              <a:t>２０２１年１月時点での、葬儀会社へ棺を預けるまでの職員が行う作業手順は以下の通り</a:t>
            </a:r>
            <a:endParaRPr lang="en-US" altLang="ja-JP"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indent="132817" algn="just"/>
            <a:r>
              <a:rPr lang="ja-JP" altLang="ja-JP" sz="1200" kern="100" dirty="0">
                <a:latin typeface="游明朝" panose="02020400000000000000" pitchFamily="18" charset="-128"/>
                <a:ea typeface="ＭＳ Ｐゴシック" panose="020B0600070205080204" pitchFamily="50" charset="-128"/>
                <a:cs typeface="Times New Roman" panose="02020603050405020304" pitchFamily="18" charset="0"/>
              </a:rPr>
              <a:t>① 葬儀会社から購入した納体袋へ入れる</a:t>
            </a:r>
            <a:endParaRPr lang="en-US" altLang="ja-JP" sz="3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indent="132817" algn="just"/>
            <a:r>
              <a:rPr lang="ja-JP" altLang="ja-JP" sz="1200" kern="100" dirty="0">
                <a:latin typeface="游明朝" panose="02020400000000000000" pitchFamily="18" charset="-128"/>
                <a:ea typeface="ＭＳ Ｐゴシック" panose="020B0600070205080204" pitchFamily="50" charset="-128"/>
                <a:cs typeface="Times New Roman" panose="02020603050405020304" pitchFamily="18" charset="0"/>
              </a:rPr>
              <a:t>② 納体袋を棺へ入れる</a:t>
            </a:r>
            <a:endParaRPr lang="en-US" altLang="ja-JP" sz="3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indent="132817" algn="just"/>
            <a:r>
              <a:rPr lang="ja-JP" altLang="ja-JP" sz="1200" kern="100" dirty="0">
                <a:latin typeface="游明朝" panose="02020400000000000000" pitchFamily="18" charset="-128"/>
                <a:ea typeface="ＭＳ Ｐゴシック" panose="020B0600070205080204" pitchFamily="50" charset="-128"/>
                <a:cs typeface="Times New Roman" panose="02020603050405020304" pitchFamily="18" charset="0"/>
              </a:rPr>
              <a:t>③ 棺の蓋をしてガムテープ等で中の空気が漏れなよう密閉する</a:t>
            </a:r>
            <a:endParaRPr lang="en-US" altLang="ja-JP" sz="3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marL="265633" indent="-132817" algn="just"/>
            <a:r>
              <a:rPr lang="ja-JP" altLang="ja-JP" sz="1200" kern="100" dirty="0">
                <a:latin typeface="游明朝" panose="02020400000000000000" pitchFamily="18" charset="-128"/>
                <a:ea typeface="ＭＳ Ｐゴシック" panose="020B0600070205080204" pitchFamily="50" charset="-128"/>
                <a:cs typeface="Times New Roman" panose="02020603050405020304" pitchFamily="18" charset="0"/>
              </a:rPr>
              <a:t>④ 密閉後にあるアルコール清拭して棺の外面を消毒する。</a:t>
            </a:r>
            <a:endParaRPr lang="en-US" altLang="ja-JP" sz="12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marL="265633" indent="-132817" algn="just"/>
            <a:r>
              <a:rPr lang="ja-JP" altLang="en-US" sz="1200" kern="100" dirty="0">
                <a:latin typeface="游明朝" panose="02020400000000000000" pitchFamily="18" charset="-128"/>
                <a:ea typeface="ＭＳ Ｐゴシック" panose="020B0600070205080204" pitchFamily="50" charset="-128"/>
                <a:cs typeface="Times New Roman" panose="02020603050405020304" pitchFamily="18" charset="0"/>
              </a:rPr>
              <a:t>　　消毒後に葬儀会社へ連絡する。（ここまでが職員対応）</a:t>
            </a:r>
            <a:endParaRPr lang="en-US" altLang="ja-JP" sz="3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indent="132817" algn="just"/>
            <a:r>
              <a:rPr lang="ja-JP" altLang="ja-JP" sz="1200" kern="100" dirty="0">
                <a:latin typeface="游明朝" panose="02020400000000000000" pitchFamily="18" charset="-128"/>
                <a:ea typeface="ＭＳ Ｐゴシック" panose="020B0600070205080204" pitchFamily="50" charset="-128"/>
                <a:cs typeface="Times New Roman" panose="02020603050405020304" pitchFamily="18" charset="0"/>
              </a:rPr>
              <a:t>⑤ 棺をお迎えに来た葬儀会社の職員が車内へ収容する</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lIns="91074" tIns="45537" rIns="91074" bIns="45537"/>
          <a:lstStyle/>
          <a:p>
            <a:pPr algn="r" defTabSz="455371">
              <a:buClrTx/>
            </a:pPr>
            <a:fld id="{8B586E35-FF90-4D79-97CA-FAF454428983}" type="slidenum">
              <a:rPr kumimoji="1" lang="ja-JP" altLang="en-US" sz="1200" kern="1200">
                <a:solidFill>
                  <a:prstClr val="black"/>
                </a:solidFill>
                <a:latin typeface="游ゴシック"/>
                <a:ea typeface="游ゴシック" panose="020B0400000000000000" pitchFamily="50" charset="-128"/>
                <a:cs typeface="+mn-cs"/>
              </a:rPr>
              <a:pPr algn="r" defTabSz="455371">
                <a:buClrTx/>
              </a:pPr>
              <a:t>8</a:t>
            </a:fld>
            <a:endParaRPr kumimoji="1" lang="ja-JP" altLang="en-US" sz="1200" kern="1200">
              <a:solidFill>
                <a:prstClr val="black"/>
              </a:solidFill>
              <a:latin typeface="游ゴシック"/>
              <a:ea typeface="游ゴシック" panose="020B0400000000000000" pitchFamily="50" charset="-128"/>
              <a:cs typeface="+mn-cs"/>
            </a:endParaRPr>
          </a:p>
        </p:txBody>
      </p:sp>
    </p:spTree>
    <p:extLst>
      <p:ext uri="{BB962C8B-B14F-4D97-AF65-F5344CB8AC3E}">
        <p14:creationId xmlns:p14="http://schemas.microsoft.com/office/powerpoint/2010/main" val="3981870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1"/>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3" name="Google Shape;83;p11"/>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4" name="Google Shape;84;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5" name="Google Shape;85;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6" name="Google Shape;86;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6148B-3643-4F2F-BD98-FEFF88F33F35}" type="datetimeFigureOut">
              <a:rPr kumimoji="1" lang="ja-JP" altLang="en-US" smtClean="0"/>
              <a:t>2022/3/21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0083AC7-AE3D-46C8-A968-8FD914B9ED28}" type="slidenum">
              <a:rPr kumimoji="1" lang="ja-JP" altLang="en-US" smtClean="0"/>
              <a:t>‹#›</a:t>
            </a:fld>
            <a:endParaRPr kumimoji="1" lang="ja-JP" altLang="en-US"/>
          </a:p>
        </p:txBody>
      </p:sp>
    </p:spTree>
    <p:extLst>
      <p:ext uri="{BB962C8B-B14F-4D97-AF65-F5344CB8AC3E}">
        <p14:creationId xmlns:p14="http://schemas.microsoft.com/office/powerpoint/2010/main" val="2630654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F6C825E-DC5C-4466-803E-9564784679DB}" type="datetimeFigureOut">
              <a:rPr kumimoji="1" lang="ja-JP" altLang="en-US" smtClean="0"/>
              <a:t>2022/3/21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3145701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F6C825E-DC5C-4466-803E-9564784679DB}" type="datetimeFigureOut">
              <a:rPr kumimoji="1" lang="ja-JP" altLang="en-US" smtClean="0"/>
              <a:t>2022/3/21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718831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F6C825E-DC5C-4466-803E-9564784679DB}" type="datetimeFigureOut">
              <a:rPr kumimoji="1" lang="ja-JP" altLang="en-US" smtClean="0"/>
              <a:t>2022/3/21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98086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F6C825E-DC5C-4466-803E-9564784679DB}" type="datetimeFigureOut">
              <a:rPr kumimoji="1" lang="ja-JP" altLang="en-US" smtClean="0"/>
              <a:t>2022/3/21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243563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F6C825E-DC5C-4466-803E-9564784679DB}" type="datetimeFigureOut">
              <a:rPr kumimoji="1" lang="ja-JP" altLang="en-US" smtClean="0"/>
              <a:t>2022/3/21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33685075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F6C825E-DC5C-4466-803E-9564784679DB}" type="datetimeFigureOut">
              <a:rPr kumimoji="1" lang="ja-JP" altLang="en-US" smtClean="0"/>
              <a:t>2022/3/21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27935880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C825E-DC5C-4466-803E-9564784679DB}" type="datetimeFigureOut">
              <a:rPr kumimoji="1" lang="ja-JP" altLang="en-US" smtClean="0"/>
              <a:t>2022/3/21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31806051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F6C825E-DC5C-4466-803E-9564784679DB}" type="datetimeFigureOut">
              <a:rPr kumimoji="1" lang="ja-JP" altLang="en-US" smtClean="0"/>
              <a:t>2022/3/21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626117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F6C825E-DC5C-4466-803E-9564784679DB}" type="datetimeFigureOut">
              <a:rPr kumimoji="1" lang="ja-JP" altLang="en-US" smtClean="0"/>
              <a:t>2022/3/21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3993986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87"/>
        <p:cNvGrpSpPr/>
        <p:nvPr/>
      </p:nvGrpSpPr>
      <p:grpSpPr>
        <a:xfrm>
          <a:off x="0" y="0"/>
          <a:ext cx="0" cy="0"/>
          <a:chOff x="0" y="0"/>
          <a:chExt cx="0" cy="0"/>
        </a:xfrm>
      </p:grpSpPr>
      <p:sp>
        <p:nvSpPr>
          <p:cNvPr id="88" name="Google Shape;88;p12"/>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12"/>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0" name="Google Shape;90;p12"/>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1" name="Google Shape;91;p12"/>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2" name="Google Shape;92;p12"/>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3" name="Google Shape;93;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94" name="Google Shape;94;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95" name="Google Shape;95;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F6C825E-DC5C-4466-803E-9564784679DB}" type="datetimeFigureOut">
              <a:rPr kumimoji="1" lang="ja-JP" altLang="en-US" smtClean="0"/>
              <a:t>2022/3/21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37375224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F6C825E-DC5C-4466-803E-9564784679DB}" type="datetimeFigureOut">
              <a:rPr kumimoji="1" lang="ja-JP" altLang="en-US" smtClean="0"/>
              <a:t>2022/3/21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30616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96"/>
        <p:cNvGrpSpPr/>
        <p:nvPr/>
      </p:nvGrpSpPr>
      <p:grpSpPr>
        <a:xfrm>
          <a:off x="0" y="0"/>
          <a:ext cx="0" cy="0"/>
          <a:chOff x="0" y="0"/>
          <a:chExt cx="0" cy="0"/>
        </a:xfrm>
      </p:grpSpPr>
      <p:sp>
        <p:nvSpPr>
          <p:cNvPr id="97" name="Google Shape;97;p1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1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99" name="Google Shape;99;p1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00" name="Google Shape;100;p1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タイトル付きのコンテンツ" type="objTx">
  <p:cSld name="OBJECT_WITH_CAPTION_TEXT">
    <p:spTree>
      <p:nvGrpSpPr>
        <p:cNvPr id="1" name="Shape 101"/>
        <p:cNvGrpSpPr/>
        <p:nvPr/>
      </p:nvGrpSpPr>
      <p:grpSpPr>
        <a:xfrm>
          <a:off x="0" y="0"/>
          <a:ext cx="0" cy="0"/>
          <a:chOff x="0" y="0"/>
          <a:chExt cx="0" cy="0"/>
        </a:xfrm>
      </p:grpSpPr>
      <p:sp>
        <p:nvSpPr>
          <p:cNvPr id="102" name="Google Shape;102;p14"/>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14"/>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04" name="Google Shape;104;p14"/>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05" name="Google Shape;105;p1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06" name="Google Shape;106;p1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07" name="Google Shape;107;p1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108"/>
        <p:cNvGrpSpPr/>
        <p:nvPr/>
      </p:nvGrpSpPr>
      <p:grpSpPr>
        <a:xfrm>
          <a:off x="0" y="0"/>
          <a:ext cx="0" cy="0"/>
          <a:chOff x="0" y="0"/>
          <a:chExt cx="0" cy="0"/>
        </a:xfrm>
      </p:grpSpPr>
      <p:sp>
        <p:nvSpPr>
          <p:cNvPr id="109" name="Google Shape;109;p15"/>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0" name="Google Shape;110;p15"/>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111" name="Google Shape;111;p15"/>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12" name="Google Shape;112;p1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13" name="Google Shape;113;p1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14" name="Google Shape;114;p1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タイトルと縦書きテキスト" type="vertTx">
  <p:cSld name="VERTICAL_TEXT">
    <p:spTree>
      <p:nvGrpSpPr>
        <p:cNvPr id="1" name="Shape 115"/>
        <p:cNvGrpSpPr/>
        <p:nvPr/>
      </p:nvGrpSpPr>
      <p:grpSpPr>
        <a:xfrm>
          <a:off x="0" y="0"/>
          <a:ext cx="0" cy="0"/>
          <a:chOff x="0" y="0"/>
          <a:chExt cx="0" cy="0"/>
        </a:xfrm>
      </p:grpSpPr>
      <p:sp>
        <p:nvSpPr>
          <p:cNvPr id="116" name="Google Shape;116;p1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16"/>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8" name="Google Shape;118;p1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19" name="Google Shape;119;p1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20" name="Google Shape;120;p1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121"/>
        <p:cNvGrpSpPr/>
        <p:nvPr/>
      </p:nvGrpSpPr>
      <p:grpSpPr>
        <a:xfrm>
          <a:off x="0" y="0"/>
          <a:ext cx="0" cy="0"/>
          <a:chOff x="0" y="0"/>
          <a:chExt cx="0" cy="0"/>
        </a:xfrm>
      </p:grpSpPr>
      <p:sp>
        <p:nvSpPr>
          <p:cNvPr id="122" name="Google Shape;122;p17"/>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3" name="Google Shape;123;p17"/>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4" name="Google Shape;124;p1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25" name="Google Shape;125;p1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26" name="Google Shape;126;p1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 スライド" type="title">
  <p:cSld name="タイトル スライド">
    <p:spTree>
      <p:nvGrpSpPr>
        <p:cNvPr id="1" name="Shape 11"/>
        <p:cNvGrpSpPr/>
        <p:nvPr/>
      </p:nvGrpSpPr>
      <p:grpSpPr>
        <a:xfrm>
          <a:off x="0" y="0"/>
          <a:ext cx="0" cy="0"/>
          <a:chOff x="0" y="0"/>
          <a:chExt cx="0" cy="0"/>
        </a:xfrm>
      </p:grpSpPr>
      <p:sp>
        <p:nvSpPr>
          <p:cNvPr id="12" name="Google Shape;12;p6"/>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6"/>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extLst>
      <p:ext uri="{BB962C8B-B14F-4D97-AF65-F5344CB8AC3E}">
        <p14:creationId xmlns:p14="http://schemas.microsoft.com/office/powerpoint/2010/main" val="1916390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コンテンツ" type="obj">
  <p:cSld name="タイトルとコンテンツ">
    <p:spTree>
      <p:nvGrpSpPr>
        <p:cNvPr id="1" name="Shape 15"/>
        <p:cNvGrpSpPr/>
        <p:nvPr/>
      </p:nvGrpSpPr>
      <p:grpSpPr>
        <a:xfrm>
          <a:off x="0" y="0"/>
          <a:ext cx="0" cy="0"/>
          <a:chOff x="0" y="0"/>
          <a:chExt cx="0" cy="0"/>
        </a:xfrm>
      </p:grpSpPr>
      <p:sp>
        <p:nvSpPr>
          <p:cNvPr id="16" name="Google Shape;16;p6"/>
          <p:cNvSpPr txBox="1">
            <a:spLocks noGrp="1"/>
          </p:cNvSpPr>
          <p:nvPr>
            <p:ph type="title"/>
          </p:nvPr>
        </p:nvSpPr>
        <p:spPr>
          <a:xfrm>
            <a:off x="628650" y="365128"/>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6"/>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6"/>
          <p:cNvSpPr txBox="1">
            <a:spLocks noGrp="1"/>
          </p:cNvSpPr>
          <p:nvPr>
            <p:ph type="dt" idx="10"/>
          </p:nvPr>
        </p:nvSpPr>
        <p:spPr>
          <a:xfrm>
            <a:off x="628650" y="6356353"/>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6"/>
          <p:cNvSpPr txBox="1">
            <a:spLocks noGrp="1"/>
          </p:cNvSpPr>
          <p:nvPr>
            <p:ph type="ftr" idx="11"/>
          </p:nvPr>
        </p:nvSpPr>
        <p:spPr>
          <a:xfrm>
            <a:off x="3028950" y="6356353"/>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6"/>
          <p:cNvSpPr txBox="1">
            <a:spLocks noGrp="1"/>
          </p:cNvSpPr>
          <p:nvPr>
            <p:ph type="sldNum" idx="12"/>
          </p:nvPr>
        </p:nvSpPr>
        <p:spPr>
          <a:xfrm>
            <a:off x="6457950" y="6356353"/>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altLang="ja-JP" smtClean="0"/>
              <a:pPr/>
              <a:t>‹#›</a:t>
            </a:fld>
            <a:endParaRPr lang="ja-JP" altLang="en-US"/>
          </a:p>
        </p:txBody>
      </p:sp>
    </p:spTree>
    <p:extLst>
      <p:ext uri="{BB962C8B-B14F-4D97-AF65-F5344CB8AC3E}">
        <p14:creationId xmlns:p14="http://schemas.microsoft.com/office/powerpoint/2010/main" val="2668924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5"/>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dirty="0"/>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5"/>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extLst>
      <p:ext uri="{BB962C8B-B14F-4D97-AF65-F5344CB8AC3E}">
        <p14:creationId xmlns:p14="http://schemas.microsoft.com/office/powerpoint/2010/main" val="811777436"/>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C825E-DC5C-4466-803E-9564784679DB}" type="datetimeFigureOut">
              <a:rPr kumimoji="1" lang="ja-JP" altLang="en-US" smtClean="0"/>
              <a:t>2022/3/21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7E6ED-14B4-4EC6-A7BF-D116DF83C615}" type="slidenum">
              <a:rPr kumimoji="1" lang="ja-JP" altLang="en-US" smtClean="0"/>
              <a:t>‹#›</a:t>
            </a:fld>
            <a:endParaRPr kumimoji="1" lang="ja-JP" altLang="en-US"/>
          </a:p>
        </p:txBody>
      </p:sp>
    </p:spTree>
    <p:extLst>
      <p:ext uri="{BB962C8B-B14F-4D97-AF65-F5344CB8AC3E}">
        <p14:creationId xmlns:p14="http://schemas.microsoft.com/office/powerpoint/2010/main" val="216389172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702D566C-9B5B-4826-8564-D4289849394E}"/>
              </a:ext>
            </a:extLst>
          </p:cNvPr>
          <p:cNvSpPr txBox="1"/>
          <p:nvPr/>
        </p:nvSpPr>
        <p:spPr>
          <a:xfrm>
            <a:off x="251940" y="362605"/>
            <a:ext cx="8750170" cy="6001643"/>
          </a:xfrm>
          <a:prstGeom prst="rect">
            <a:avLst/>
          </a:prstGeom>
          <a:noFill/>
        </p:spPr>
        <p:txBody>
          <a:bodyPr wrap="square" rtlCol="0">
            <a:spAutoFit/>
          </a:bodyPr>
          <a:lstStyle/>
          <a:p>
            <a:pPr algn="ctr"/>
            <a:r>
              <a:rPr lang="ja-JP" altLang="en-US" sz="2800" kern="100" dirty="0">
                <a:latin typeface="+mn-ea"/>
                <a:ea typeface="+mn-ea"/>
                <a:cs typeface="Times New Roman" panose="02020603050405020304" pitchFamily="18" charset="0"/>
              </a:rPr>
              <a:t>〇〇</a:t>
            </a:r>
            <a:r>
              <a:rPr lang="ja-JP" altLang="ja-JP" sz="2800" kern="100" dirty="0">
                <a:solidFill>
                  <a:srgbClr val="000000"/>
                </a:solidFill>
                <a:effectLst/>
                <a:latin typeface="+mn-ea"/>
                <a:ea typeface="+mn-ea"/>
                <a:cs typeface="Times New Roman" panose="02020603050405020304" pitchFamily="18" charset="0"/>
              </a:rPr>
              <a:t>病院　</a:t>
            </a:r>
            <a:r>
              <a:rPr lang="ja-JP" altLang="en-US" sz="2800" kern="100" dirty="0">
                <a:solidFill>
                  <a:srgbClr val="000000"/>
                </a:solidFill>
                <a:effectLst/>
                <a:latin typeface="+mn-ea"/>
                <a:ea typeface="+mn-ea"/>
                <a:cs typeface="Times New Roman" panose="02020603050405020304" pitchFamily="18" charset="0"/>
              </a:rPr>
              <a:t>感染疑い・</a:t>
            </a:r>
            <a:r>
              <a:rPr lang="ja-JP" altLang="en-US" sz="2800" kern="100" dirty="0">
                <a:latin typeface="+mn-ea"/>
                <a:ea typeface="+mn-ea"/>
                <a:cs typeface="Times New Roman" panose="02020603050405020304" pitchFamily="18" charset="0"/>
              </a:rPr>
              <a:t>検査</a:t>
            </a:r>
            <a:r>
              <a:rPr lang="ja-JP" altLang="ja-JP" sz="2800" kern="100" dirty="0">
                <a:solidFill>
                  <a:srgbClr val="000000"/>
                </a:solidFill>
                <a:effectLst/>
                <a:latin typeface="+mn-ea"/>
                <a:ea typeface="+mn-ea"/>
                <a:cs typeface="Times New Roman" panose="02020603050405020304" pitchFamily="18" charset="0"/>
              </a:rPr>
              <a:t>基準</a:t>
            </a:r>
            <a:r>
              <a:rPr lang="en-US" altLang="ja-JP" sz="2800" kern="100" dirty="0">
                <a:solidFill>
                  <a:srgbClr val="000000"/>
                </a:solidFill>
                <a:effectLst/>
                <a:latin typeface="+mn-ea"/>
                <a:ea typeface="+mn-ea"/>
                <a:cs typeface="Times New Roman" panose="02020603050405020304" pitchFamily="18" charset="0"/>
              </a:rPr>
              <a:t>(</a:t>
            </a:r>
            <a:r>
              <a:rPr lang="ja-JP" altLang="en-US" sz="2800" kern="100" dirty="0">
                <a:solidFill>
                  <a:srgbClr val="000000"/>
                </a:solidFill>
                <a:effectLst/>
                <a:latin typeface="+mn-ea"/>
                <a:ea typeface="+mn-ea"/>
                <a:cs typeface="Times New Roman" panose="02020603050405020304" pitchFamily="18" charset="0"/>
              </a:rPr>
              <a:t>案</a:t>
            </a:r>
            <a:r>
              <a:rPr lang="en-US" altLang="ja-JP" sz="2800" kern="100" dirty="0">
                <a:solidFill>
                  <a:srgbClr val="000000"/>
                </a:solidFill>
                <a:effectLst/>
                <a:latin typeface="+mn-ea"/>
                <a:ea typeface="+mn-ea"/>
                <a:cs typeface="Times New Roman" panose="02020603050405020304" pitchFamily="18" charset="0"/>
              </a:rPr>
              <a:t>)</a:t>
            </a:r>
          </a:p>
          <a:p>
            <a:pPr algn="ctr"/>
            <a:endParaRPr lang="ja-JP" altLang="ja-JP" sz="2000" kern="100" dirty="0">
              <a:effectLst/>
              <a:latin typeface="+mn-ea"/>
              <a:ea typeface="+mn-ea"/>
              <a:cs typeface="Times New Roman" panose="02020603050405020304" pitchFamily="18" charset="0"/>
            </a:endParaRPr>
          </a:p>
          <a:p>
            <a:pPr lvl="0" algn="just"/>
            <a:r>
              <a:rPr lang="ja-JP" altLang="en-US" sz="2400" kern="100" dirty="0">
                <a:effectLst/>
                <a:latin typeface="+mn-ea"/>
                <a:ea typeface="+mn-ea"/>
                <a:cs typeface="Times New Roman" panose="02020603050405020304" pitchFamily="18" charset="0"/>
              </a:rPr>
              <a:t>１．</a:t>
            </a:r>
            <a:r>
              <a:rPr lang="ja-JP" altLang="ja-JP" sz="2400" kern="100" dirty="0">
                <a:effectLst/>
                <a:latin typeface="+mn-ea"/>
                <a:ea typeface="+mn-ea"/>
                <a:cs typeface="Times New Roman" panose="02020603050405020304" pitchFamily="18" charset="0"/>
              </a:rPr>
              <a:t>発熱３７．</a:t>
            </a:r>
            <a:r>
              <a:rPr lang="ja-JP" altLang="en-US" sz="2400" kern="100" dirty="0">
                <a:effectLst/>
                <a:latin typeface="+mn-ea"/>
                <a:ea typeface="+mn-ea"/>
                <a:cs typeface="Times New Roman" panose="02020603050405020304" pitchFamily="18" charset="0"/>
              </a:rPr>
              <a:t>０</a:t>
            </a:r>
            <a:r>
              <a:rPr lang="ja-JP" altLang="ja-JP" sz="2400" kern="100" dirty="0">
                <a:effectLst/>
                <a:latin typeface="+mn-ea"/>
                <a:ea typeface="+mn-ea"/>
                <a:cs typeface="Times New Roman" panose="02020603050405020304" pitchFamily="18" charset="0"/>
              </a:rPr>
              <a:t>℃以上</a:t>
            </a:r>
            <a:endParaRPr lang="en-US" altLang="ja-JP" sz="2400" kern="100" dirty="0">
              <a:effectLst/>
              <a:latin typeface="+mn-ea"/>
              <a:ea typeface="+mn-ea"/>
              <a:cs typeface="Times New Roman" panose="02020603050405020304" pitchFamily="18" charset="0"/>
            </a:endParaRPr>
          </a:p>
          <a:p>
            <a:pPr lvl="0" algn="just"/>
            <a:endParaRPr lang="ja-JP" altLang="ja-JP" sz="2400" kern="100" dirty="0">
              <a:effectLst/>
              <a:latin typeface="+mn-ea"/>
              <a:ea typeface="+mn-ea"/>
              <a:cs typeface="Times New Roman" panose="02020603050405020304" pitchFamily="18" charset="0"/>
            </a:endParaRPr>
          </a:p>
          <a:p>
            <a:pPr marL="711200" algn="just"/>
            <a:r>
              <a:rPr lang="ja-JP" altLang="ja-JP" sz="2000" kern="100" dirty="0">
                <a:effectLst/>
                <a:latin typeface="+mn-ea"/>
                <a:ea typeface="+mn-ea"/>
                <a:cs typeface="Times New Roman" panose="02020603050405020304" pitchFamily="18" charset="0"/>
              </a:rPr>
              <a:t>　職員：１回　</a:t>
            </a:r>
            <a:r>
              <a:rPr lang="en-US" altLang="ja-JP" sz="2000" kern="100" dirty="0">
                <a:effectLst/>
                <a:latin typeface="+mn-ea"/>
                <a:ea typeface="+mn-ea"/>
                <a:cs typeface="Times New Roman" panose="02020603050405020304" pitchFamily="18" charset="0"/>
              </a:rPr>
              <a:t>(</a:t>
            </a:r>
            <a:r>
              <a:rPr lang="ja-JP" altLang="en-US" sz="2000" kern="100" dirty="0">
                <a:effectLst/>
                <a:latin typeface="+mn-ea"/>
                <a:ea typeface="+mn-ea"/>
                <a:cs typeface="Times New Roman" panose="02020603050405020304" pitchFamily="18" charset="0"/>
              </a:rPr>
              <a:t>〇〇</a:t>
            </a:r>
            <a:r>
              <a:rPr lang="ja-JP" altLang="en-US" sz="2000" kern="100" dirty="0">
                <a:latin typeface="+mn-ea"/>
                <a:ea typeface="+mn-ea"/>
                <a:cs typeface="Times New Roman" panose="02020603050405020304" pitchFamily="18" charset="0"/>
              </a:rPr>
              <a:t>先生</a:t>
            </a:r>
            <a:r>
              <a:rPr lang="ja-JP" altLang="ja-JP" sz="2000" kern="100" dirty="0">
                <a:effectLst/>
                <a:latin typeface="+mn-ea"/>
                <a:ea typeface="+mn-ea"/>
                <a:cs typeface="Times New Roman" panose="02020603050405020304" pitchFamily="18" charset="0"/>
              </a:rPr>
              <a:t>に</a:t>
            </a:r>
            <a:r>
              <a:rPr lang="ja-JP" altLang="ja-JP" sz="2000" kern="100" dirty="0">
                <a:effectLst/>
                <a:latin typeface="+mn-ea"/>
                <a:ea typeface="+mn-ea"/>
                <a:cs typeface="ＭＳ 明朝" panose="02020609040205080304" pitchFamily="17" charset="-128"/>
              </a:rPr>
              <a:t>報告</a:t>
            </a:r>
            <a:r>
              <a:rPr lang="en-US" altLang="ja-JP" sz="2000" kern="100" dirty="0">
                <a:effectLst/>
                <a:latin typeface="+mn-ea"/>
                <a:ea typeface="+mn-ea"/>
                <a:cs typeface="Times New Roman" panose="02020603050405020304" pitchFamily="18" charset="0"/>
              </a:rPr>
              <a:t>)</a:t>
            </a:r>
            <a:endParaRPr lang="ja-JP" altLang="ja-JP" sz="2000" kern="100" dirty="0">
              <a:effectLst/>
              <a:latin typeface="+mn-ea"/>
              <a:ea typeface="+mn-ea"/>
              <a:cs typeface="Times New Roman" panose="02020603050405020304" pitchFamily="18" charset="0"/>
            </a:endParaRPr>
          </a:p>
          <a:p>
            <a:pPr marL="711200" algn="just"/>
            <a:r>
              <a:rPr lang="ja-JP" altLang="ja-JP" sz="2000" kern="100" dirty="0">
                <a:effectLst/>
                <a:latin typeface="+mn-ea"/>
                <a:ea typeface="+mn-ea"/>
                <a:cs typeface="Times New Roman" panose="02020603050405020304" pitchFamily="18" charset="0"/>
              </a:rPr>
              <a:t>　患者：</a:t>
            </a:r>
            <a:r>
              <a:rPr lang="ja-JP" altLang="en-US" sz="2000" kern="100" dirty="0">
                <a:latin typeface="+mn-ea"/>
                <a:ea typeface="+mn-ea"/>
                <a:cs typeface="Times New Roman" panose="02020603050405020304" pitchFamily="18" charset="0"/>
              </a:rPr>
              <a:t>１回</a:t>
            </a:r>
            <a:r>
              <a:rPr lang="ja-JP" altLang="ja-JP" sz="2000" kern="100" dirty="0">
                <a:effectLst/>
                <a:latin typeface="+mn-ea"/>
                <a:ea typeface="+mn-ea"/>
                <a:cs typeface="Times New Roman" panose="02020603050405020304" pitchFamily="18" charset="0"/>
              </a:rPr>
              <a:t>　</a:t>
            </a:r>
            <a:r>
              <a:rPr lang="en-US" altLang="ja-JP" sz="2000" kern="100" dirty="0">
                <a:effectLst/>
                <a:latin typeface="+mn-ea"/>
                <a:ea typeface="+mn-ea"/>
                <a:cs typeface="Times New Roman" panose="02020603050405020304" pitchFamily="18" charset="0"/>
              </a:rPr>
              <a:t>(</a:t>
            </a:r>
            <a:r>
              <a:rPr lang="ja-JP" altLang="en-US" sz="2000" kern="100" dirty="0">
                <a:effectLst/>
                <a:latin typeface="+mn-ea"/>
                <a:ea typeface="+mn-ea"/>
                <a:cs typeface="Times New Roman" panose="02020603050405020304" pitchFamily="18" charset="0"/>
              </a:rPr>
              <a:t>担当医、〇〇</a:t>
            </a:r>
            <a:r>
              <a:rPr lang="ja-JP" altLang="en-US" sz="2000" kern="100" dirty="0">
                <a:latin typeface="+mn-ea"/>
                <a:ea typeface="+mn-ea"/>
                <a:cs typeface="Times New Roman" panose="02020603050405020304" pitchFamily="18" charset="0"/>
              </a:rPr>
              <a:t>先生または院長</a:t>
            </a:r>
            <a:r>
              <a:rPr lang="ja-JP" altLang="ja-JP" sz="2000" kern="100" dirty="0">
                <a:effectLst/>
                <a:latin typeface="+mn-ea"/>
                <a:ea typeface="+mn-ea"/>
                <a:cs typeface="Times New Roman" panose="02020603050405020304" pitchFamily="18" charset="0"/>
              </a:rPr>
              <a:t>に</a:t>
            </a:r>
            <a:r>
              <a:rPr lang="ja-JP" altLang="ja-JP" sz="2000" kern="100" dirty="0">
                <a:effectLst/>
                <a:latin typeface="+mn-ea"/>
                <a:ea typeface="+mn-ea"/>
                <a:cs typeface="ＭＳ 明朝" panose="02020609040205080304" pitchFamily="17" charset="-128"/>
              </a:rPr>
              <a:t>報告</a:t>
            </a:r>
            <a:r>
              <a:rPr lang="ja-JP" altLang="ja-JP" sz="2000" kern="100" dirty="0">
                <a:effectLst/>
                <a:latin typeface="+mn-ea"/>
                <a:ea typeface="+mn-ea"/>
                <a:cs typeface="Times New Roman" panose="02020603050405020304" pitchFamily="18" charset="0"/>
              </a:rPr>
              <a:t>し</a:t>
            </a:r>
            <a:r>
              <a:rPr lang="ja-JP" altLang="en-US" sz="2000" kern="100" dirty="0">
                <a:latin typeface="+mn-ea"/>
                <a:ea typeface="+mn-ea"/>
                <a:cs typeface="Times New Roman" panose="02020603050405020304" pitchFamily="18" charset="0"/>
              </a:rPr>
              <a:t>カルテ</a:t>
            </a:r>
            <a:r>
              <a:rPr lang="ja-JP" altLang="ja-JP" sz="2000" kern="100" dirty="0">
                <a:effectLst/>
                <a:latin typeface="+mn-ea"/>
                <a:ea typeface="+mn-ea"/>
                <a:cs typeface="Times New Roman" panose="02020603050405020304" pitchFamily="18" charset="0"/>
              </a:rPr>
              <a:t>に記載</a:t>
            </a:r>
            <a:r>
              <a:rPr lang="en-US" altLang="ja-JP" sz="2000" kern="100" dirty="0">
                <a:effectLst/>
                <a:latin typeface="+mn-ea"/>
                <a:ea typeface="+mn-ea"/>
                <a:cs typeface="Times New Roman" panose="02020603050405020304" pitchFamily="18" charset="0"/>
              </a:rPr>
              <a:t>)</a:t>
            </a:r>
          </a:p>
          <a:p>
            <a:pPr marL="711200" algn="just"/>
            <a:endParaRPr lang="ja-JP" altLang="ja-JP" sz="2000" kern="100" dirty="0">
              <a:effectLst/>
              <a:latin typeface="+mn-ea"/>
              <a:ea typeface="+mn-ea"/>
              <a:cs typeface="Times New Roman" panose="02020603050405020304" pitchFamily="18" charset="0"/>
            </a:endParaRPr>
          </a:p>
          <a:p>
            <a:pPr lvl="0" algn="just"/>
            <a:r>
              <a:rPr lang="ja-JP" altLang="en-US" sz="2400" kern="100" dirty="0">
                <a:effectLst/>
                <a:latin typeface="+mn-ea"/>
                <a:ea typeface="+mn-ea"/>
                <a:cs typeface="Times New Roman" panose="02020603050405020304" pitchFamily="18" charset="0"/>
              </a:rPr>
              <a:t>２．</a:t>
            </a:r>
            <a:r>
              <a:rPr lang="ja-JP" altLang="ja-JP" sz="2400" kern="100" dirty="0">
                <a:effectLst/>
                <a:latin typeface="+mn-ea"/>
                <a:ea typeface="+mn-ea"/>
                <a:cs typeface="Times New Roman" panose="02020603050405020304" pitchFamily="18" charset="0"/>
              </a:rPr>
              <a:t>以下の症状があるもの</a:t>
            </a:r>
            <a:endParaRPr lang="en-US" altLang="ja-JP" sz="2400" kern="100" dirty="0">
              <a:effectLst/>
              <a:latin typeface="+mn-ea"/>
              <a:ea typeface="+mn-ea"/>
              <a:cs typeface="Times New Roman" panose="02020603050405020304" pitchFamily="18" charset="0"/>
            </a:endParaRPr>
          </a:p>
          <a:p>
            <a:pPr lvl="0" algn="just"/>
            <a:endParaRPr lang="ja-JP" altLang="ja-JP" sz="2400" kern="100" dirty="0">
              <a:effectLst/>
              <a:latin typeface="+mn-ea"/>
              <a:ea typeface="+mn-ea"/>
              <a:cs typeface="Times New Roman" panose="02020603050405020304" pitchFamily="18" charset="0"/>
            </a:endParaRPr>
          </a:p>
          <a:p>
            <a:pPr marL="711200" algn="just"/>
            <a:r>
              <a:rPr lang="ja-JP" altLang="ja-JP" sz="2000" kern="100" dirty="0">
                <a:effectLst/>
                <a:latin typeface="+mn-ea"/>
                <a:ea typeface="+mn-ea"/>
                <a:cs typeface="Times New Roman" panose="02020603050405020304" pitchFamily="18" charset="0"/>
              </a:rPr>
              <a:t>　風邪症状　：</a:t>
            </a:r>
            <a:r>
              <a:rPr lang="en-US" altLang="ja-JP" sz="2000" kern="100" dirty="0">
                <a:effectLst/>
                <a:latin typeface="+mn-ea"/>
                <a:ea typeface="+mn-ea"/>
                <a:cs typeface="Times New Roman" panose="02020603050405020304" pitchFamily="18" charset="0"/>
              </a:rPr>
              <a:t> </a:t>
            </a:r>
            <a:r>
              <a:rPr lang="ja-JP" altLang="ja-JP" sz="2000" kern="100" dirty="0">
                <a:effectLst/>
                <a:latin typeface="+mn-ea"/>
                <a:ea typeface="+mn-ea"/>
                <a:cs typeface="Times New Roman" panose="02020603050405020304" pitchFamily="18" charset="0"/>
              </a:rPr>
              <a:t>咽頭痛　</a:t>
            </a:r>
            <a:r>
              <a:rPr lang="ja-JP" altLang="en-US" sz="2000" kern="100" dirty="0">
                <a:effectLst/>
                <a:latin typeface="+mn-ea"/>
                <a:ea typeface="+mn-ea"/>
                <a:cs typeface="Times New Roman" panose="02020603050405020304" pitchFamily="18" charset="0"/>
              </a:rPr>
              <a:t>鼻汁　</a:t>
            </a:r>
            <a:r>
              <a:rPr lang="ja-JP" altLang="ja-JP" sz="2000" kern="100" dirty="0">
                <a:effectLst/>
                <a:latin typeface="+mn-ea"/>
                <a:ea typeface="+mn-ea"/>
                <a:cs typeface="Times New Roman" panose="02020603050405020304" pitchFamily="18" charset="0"/>
              </a:rPr>
              <a:t>頭痛　味覚・嗅覚障害</a:t>
            </a:r>
          </a:p>
          <a:p>
            <a:pPr marL="711200" algn="just"/>
            <a:r>
              <a:rPr lang="ja-JP" altLang="ja-JP" sz="2000" kern="100" dirty="0">
                <a:effectLst/>
                <a:latin typeface="+mn-ea"/>
                <a:ea typeface="+mn-ea"/>
                <a:cs typeface="Times New Roman" panose="02020603050405020304" pitchFamily="18" charset="0"/>
              </a:rPr>
              <a:t>　呼吸器症状</a:t>
            </a:r>
            <a:r>
              <a:rPr lang="en-US" altLang="ja-JP" sz="2000" kern="100" dirty="0">
                <a:effectLst/>
                <a:latin typeface="+mn-ea"/>
                <a:ea typeface="+mn-ea"/>
                <a:cs typeface="Times New Roman" panose="02020603050405020304" pitchFamily="18" charset="0"/>
              </a:rPr>
              <a:t> </a:t>
            </a:r>
            <a:r>
              <a:rPr lang="ja-JP" altLang="ja-JP" sz="2000" kern="100" dirty="0">
                <a:effectLst/>
                <a:latin typeface="+mn-ea"/>
                <a:ea typeface="+mn-ea"/>
                <a:cs typeface="Times New Roman" panose="02020603050405020304" pitchFamily="18" charset="0"/>
              </a:rPr>
              <a:t>：</a:t>
            </a:r>
            <a:r>
              <a:rPr lang="en-US" altLang="ja-JP" sz="2000" kern="100" dirty="0">
                <a:effectLst/>
                <a:latin typeface="+mn-ea"/>
                <a:ea typeface="+mn-ea"/>
                <a:cs typeface="Times New Roman" panose="02020603050405020304" pitchFamily="18" charset="0"/>
              </a:rPr>
              <a:t> </a:t>
            </a:r>
            <a:r>
              <a:rPr lang="ja-JP" altLang="ja-JP" sz="2000" kern="100" dirty="0">
                <a:effectLst/>
                <a:latin typeface="+mn-ea"/>
                <a:ea typeface="+mn-ea"/>
                <a:cs typeface="Times New Roman" panose="02020603050405020304" pitchFamily="18" charset="0"/>
              </a:rPr>
              <a:t>咳およびそれに続く発熱　呼吸困難感　呼吸不全の増悪</a:t>
            </a:r>
          </a:p>
          <a:p>
            <a:pPr marL="711200" algn="just"/>
            <a:r>
              <a:rPr lang="ja-JP" altLang="ja-JP" sz="2000" kern="100" dirty="0">
                <a:effectLst/>
                <a:latin typeface="+mn-ea"/>
                <a:ea typeface="+mn-ea"/>
                <a:cs typeface="Times New Roman" panose="02020603050405020304" pitchFamily="18" charset="0"/>
              </a:rPr>
              <a:t>　　　　　　　</a:t>
            </a:r>
            <a:r>
              <a:rPr lang="en-US" altLang="ja-JP" sz="2000" kern="100" dirty="0">
                <a:effectLst/>
                <a:latin typeface="+mn-ea"/>
                <a:ea typeface="+mn-ea"/>
                <a:cs typeface="Times New Roman" panose="02020603050405020304" pitchFamily="18" charset="0"/>
              </a:rPr>
              <a:t>	SpO2</a:t>
            </a:r>
            <a:r>
              <a:rPr lang="ja-JP" altLang="ja-JP" sz="2000" kern="100" dirty="0">
                <a:effectLst/>
                <a:latin typeface="+mn-ea"/>
                <a:ea typeface="+mn-ea"/>
                <a:cs typeface="Times New Roman" panose="02020603050405020304" pitchFamily="18" charset="0"/>
              </a:rPr>
              <a:t>における普段の幅より２以上の低下</a:t>
            </a:r>
            <a:endParaRPr lang="en-US" altLang="ja-JP" sz="2000" kern="100" dirty="0">
              <a:effectLst/>
              <a:latin typeface="+mn-ea"/>
              <a:ea typeface="+mn-ea"/>
              <a:cs typeface="Times New Roman" panose="02020603050405020304" pitchFamily="18" charset="0"/>
            </a:endParaRPr>
          </a:p>
          <a:p>
            <a:pPr marL="711200" algn="just"/>
            <a:r>
              <a:rPr lang="ja-JP" altLang="en-US" sz="2000" kern="100" dirty="0">
                <a:latin typeface="+mn-ea"/>
                <a:ea typeface="+mn-ea"/>
                <a:cs typeface="Times New Roman" panose="02020603050405020304" pitchFamily="18" charset="0"/>
              </a:rPr>
              <a:t>　消化器症状 ： 嘔吐嘔気　下痢　食欲低下</a:t>
            </a:r>
            <a:endParaRPr lang="ja-JP" altLang="ja-JP" sz="2000" kern="100" dirty="0">
              <a:effectLst/>
              <a:latin typeface="+mn-ea"/>
              <a:ea typeface="+mn-ea"/>
              <a:cs typeface="Times New Roman" panose="02020603050405020304" pitchFamily="18" charset="0"/>
            </a:endParaRPr>
          </a:p>
          <a:p>
            <a:pPr marL="711200" algn="just"/>
            <a:r>
              <a:rPr lang="ja-JP" altLang="ja-JP" sz="2000" kern="100" dirty="0">
                <a:effectLst/>
                <a:latin typeface="+mn-ea"/>
                <a:ea typeface="+mn-ea"/>
                <a:cs typeface="Times New Roman" panose="02020603050405020304" pitchFamily="18" charset="0"/>
              </a:rPr>
              <a:t>　全身症状　：</a:t>
            </a:r>
            <a:r>
              <a:rPr lang="en-US" altLang="ja-JP" sz="2000" kern="100" dirty="0">
                <a:effectLst/>
                <a:latin typeface="+mn-ea"/>
                <a:ea typeface="+mn-ea"/>
                <a:cs typeface="Times New Roman" panose="02020603050405020304" pitchFamily="18" charset="0"/>
              </a:rPr>
              <a:t> </a:t>
            </a:r>
            <a:r>
              <a:rPr lang="ja-JP" altLang="ja-JP" sz="2000" kern="100" dirty="0">
                <a:effectLst/>
                <a:latin typeface="+mn-ea"/>
                <a:ea typeface="+mn-ea"/>
                <a:cs typeface="Times New Roman" panose="02020603050405020304" pitchFamily="18" charset="0"/>
              </a:rPr>
              <a:t>倦怠感　活動性の低下</a:t>
            </a:r>
            <a:endParaRPr lang="en-US" altLang="ja-JP" sz="2000" kern="100" dirty="0">
              <a:latin typeface="+mn-ea"/>
              <a:ea typeface="+mn-ea"/>
              <a:cs typeface="Times New Roman" panose="02020603050405020304" pitchFamily="18" charset="0"/>
            </a:endParaRPr>
          </a:p>
          <a:p>
            <a:pPr marL="711200" algn="just"/>
            <a:r>
              <a:rPr lang="en-US" altLang="ja-JP" sz="2000" kern="100" dirty="0">
                <a:effectLst/>
                <a:latin typeface="+mn-ea"/>
                <a:ea typeface="+mn-ea"/>
                <a:cs typeface="Times New Roman" panose="02020603050405020304" pitchFamily="18" charset="0"/>
              </a:rPr>
              <a:t>			※ </a:t>
            </a:r>
            <a:r>
              <a:rPr lang="ja-JP" altLang="ja-JP" sz="2000" kern="100" dirty="0">
                <a:effectLst/>
                <a:latin typeface="+mn-ea"/>
                <a:ea typeface="+mn-ea"/>
                <a:cs typeface="Times New Roman" panose="02020603050405020304" pitchFamily="18" charset="0"/>
              </a:rPr>
              <a:t>既往の発熱</a:t>
            </a:r>
            <a:r>
              <a:rPr lang="ja-JP" altLang="en-US" sz="2000" kern="100" dirty="0">
                <a:effectLst/>
                <a:latin typeface="+mn-ea"/>
                <a:ea typeface="+mn-ea"/>
                <a:cs typeface="Times New Roman" panose="02020603050405020304" pitchFamily="18" charset="0"/>
              </a:rPr>
              <a:t>等</a:t>
            </a:r>
            <a:r>
              <a:rPr lang="ja-JP" altLang="ja-JP" sz="2000" kern="100" dirty="0">
                <a:effectLst/>
                <a:latin typeface="+mn-ea"/>
                <a:ea typeface="+mn-ea"/>
                <a:cs typeface="Times New Roman" panose="02020603050405020304" pitchFamily="18" charset="0"/>
              </a:rPr>
              <a:t>と</a:t>
            </a:r>
            <a:r>
              <a:rPr lang="ja-JP" altLang="en-US" sz="2000" kern="100" dirty="0">
                <a:effectLst/>
                <a:latin typeface="+mn-ea"/>
                <a:ea typeface="+mn-ea"/>
                <a:cs typeface="Times New Roman" panose="02020603050405020304" pitchFamily="18" charset="0"/>
              </a:rPr>
              <a:t>、</a:t>
            </a:r>
            <a:r>
              <a:rPr lang="ja-JP" altLang="en-US" sz="2000" kern="100" dirty="0">
                <a:latin typeface="+mn-ea"/>
                <a:ea typeface="+mn-ea"/>
                <a:cs typeface="Times New Roman" panose="02020603050405020304" pitchFamily="18" charset="0"/>
              </a:rPr>
              <a:t>既往症状との</a:t>
            </a:r>
            <a:r>
              <a:rPr lang="ja-JP" altLang="ja-JP" sz="2000" kern="100" dirty="0">
                <a:effectLst/>
                <a:latin typeface="+mn-ea"/>
                <a:ea typeface="+mn-ea"/>
                <a:cs typeface="Times New Roman" panose="02020603050405020304" pitchFamily="18" charset="0"/>
              </a:rPr>
              <a:t>類似が乏しい</a:t>
            </a:r>
            <a:endParaRPr lang="en-US" altLang="ja-JP" sz="2000" kern="100" dirty="0">
              <a:effectLst/>
              <a:latin typeface="+mn-ea"/>
              <a:ea typeface="+mn-ea"/>
              <a:cs typeface="Times New Roman" panose="02020603050405020304" pitchFamily="18" charset="0"/>
            </a:endParaRPr>
          </a:p>
          <a:p>
            <a:pPr marL="711200" algn="just"/>
            <a:endParaRPr lang="ja-JP" altLang="ja-JP" sz="2000" kern="100" dirty="0">
              <a:effectLst/>
              <a:latin typeface="+mn-ea"/>
              <a:ea typeface="+mn-ea"/>
              <a:cs typeface="Times New Roman" panose="02020603050405020304" pitchFamily="18" charset="0"/>
            </a:endParaRPr>
          </a:p>
          <a:p>
            <a:pPr marL="711200" algn="l"/>
            <a:endParaRPr lang="en-US" altLang="ja-JP" sz="2000" kern="100" dirty="0">
              <a:effectLst/>
              <a:latin typeface="+mn-ea"/>
              <a:ea typeface="+mn-ea"/>
              <a:cs typeface="Times New Roman" panose="02020603050405020304" pitchFamily="18" charset="0"/>
            </a:endParaRPr>
          </a:p>
          <a:p>
            <a:pPr marL="711200" algn="r"/>
            <a:r>
              <a:rPr lang="en-US" altLang="ja-JP" sz="2000" kern="100" dirty="0">
                <a:effectLst/>
                <a:latin typeface="+mn-ea"/>
                <a:ea typeface="+mn-ea"/>
                <a:cs typeface="Times New Roman" panose="02020603050405020304" pitchFamily="18" charset="0"/>
              </a:rPr>
              <a:t>2021/9/24</a:t>
            </a:r>
            <a:endParaRPr lang="ja-JP" altLang="ja-JP" sz="2000" kern="100" dirty="0">
              <a:effectLst/>
              <a:latin typeface="+mn-ea"/>
              <a:ea typeface="+mn-ea"/>
              <a:cs typeface="Times New Roman" panose="02020603050405020304" pitchFamily="18" charset="0"/>
            </a:endParaRPr>
          </a:p>
        </p:txBody>
      </p:sp>
    </p:spTree>
    <p:extLst>
      <p:ext uri="{BB962C8B-B14F-4D97-AF65-F5344CB8AC3E}">
        <p14:creationId xmlns:p14="http://schemas.microsoft.com/office/powerpoint/2010/main" val="2041093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54EAC1-27B6-4EF9-A877-B9B6487A6F40}"/>
              </a:ext>
            </a:extLst>
          </p:cNvPr>
          <p:cNvSpPr>
            <a:spLocks noGrp="1"/>
          </p:cNvSpPr>
          <p:nvPr>
            <p:ph type="title"/>
          </p:nvPr>
        </p:nvSpPr>
        <p:spPr>
          <a:xfrm>
            <a:off x="1012578" y="252963"/>
            <a:ext cx="7118843" cy="716540"/>
          </a:xfrm>
        </p:spPr>
        <p:txBody>
          <a:bodyPr>
            <a:normAutofit fontScale="90000"/>
          </a:bodyPr>
          <a:lstStyle/>
          <a:p>
            <a:pPr algn="ctr"/>
            <a:r>
              <a:rPr kumimoji="1" lang="ja-JP" altLang="en-US" sz="3200" dirty="0"/>
              <a:t>〇〇病院　濃厚接触者の定義（</a:t>
            </a:r>
            <a:r>
              <a:rPr kumimoji="1" lang="en-US" altLang="ja-JP" sz="3200" dirty="0"/>
              <a:t>9/24</a:t>
            </a:r>
            <a:r>
              <a:rPr kumimoji="1" lang="ja-JP" altLang="en-US" sz="3200" dirty="0"/>
              <a:t>～）</a:t>
            </a:r>
          </a:p>
        </p:txBody>
      </p:sp>
      <p:sp>
        <p:nvSpPr>
          <p:cNvPr id="3" name="テキスト プレースホルダー 2">
            <a:extLst>
              <a:ext uri="{FF2B5EF4-FFF2-40B4-BE49-F238E27FC236}">
                <a16:creationId xmlns:a16="http://schemas.microsoft.com/office/drawing/2014/main" id="{5B8558B3-2BD4-4BEB-89D4-D892C665FB3E}"/>
              </a:ext>
            </a:extLst>
          </p:cNvPr>
          <p:cNvSpPr>
            <a:spLocks noGrp="1"/>
          </p:cNvSpPr>
          <p:nvPr>
            <p:ph type="body" idx="1"/>
          </p:nvPr>
        </p:nvSpPr>
        <p:spPr>
          <a:xfrm>
            <a:off x="280414" y="1067972"/>
            <a:ext cx="8757305" cy="4591850"/>
          </a:xfrm>
        </p:spPr>
        <p:txBody>
          <a:bodyPr>
            <a:normAutofit/>
          </a:bodyPr>
          <a:lstStyle/>
          <a:p>
            <a:pPr marL="114300" indent="0">
              <a:buNone/>
            </a:pPr>
            <a:r>
              <a:rPr kumimoji="1" lang="ja-JP" altLang="en-US" dirty="0"/>
              <a:t>１</a:t>
            </a:r>
            <a:r>
              <a:rPr kumimoji="1" lang="ja-JP" altLang="en-US" sz="2400" dirty="0"/>
              <a:t>．患者が陽性となった場合</a:t>
            </a:r>
            <a:endParaRPr kumimoji="1" lang="en-US" altLang="ja-JP" sz="2400" dirty="0"/>
          </a:p>
          <a:p>
            <a:pPr marL="114300" indent="0">
              <a:buNone/>
            </a:pPr>
            <a:r>
              <a:rPr kumimoji="1" lang="ja-JP" altLang="en-US" sz="2400" dirty="0"/>
              <a:t>　・同室の患者</a:t>
            </a:r>
            <a:endParaRPr kumimoji="1" lang="en-US" altLang="ja-JP" sz="2400" dirty="0"/>
          </a:p>
          <a:p>
            <a:pPr marL="114300" indent="0">
              <a:buNone/>
            </a:pPr>
            <a:r>
              <a:rPr kumimoji="1" lang="ja-JP" altLang="en-US" sz="2400" dirty="0"/>
              <a:t>　・交流が多い、食事や入浴、喫煙等での近接があった患者</a:t>
            </a:r>
            <a:endParaRPr kumimoji="1" lang="en-US" altLang="ja-JP" sz="2400" dirty="0"/>
          </a:p>
          <a:p>
            <a:pPr marL="114300" indent="0">
              <a:buNone/>
            </a:pPr>
            <a:r>
              <a:rPr kumimoji="1" lang="ja-JP" altLang="en-US" sz="2400" dirty="0"/>
              <a:t>　・感染対策基準を順守出来てなかった疑いの職員　</a:t>
            </a:r>
            <a:r>
              <a:rPr kumimoji="1" lang="en-US" altLang="ja-JP" sz="2400" dirty="0"/>
              <a:t>※1</a:t>
            </a:r>
          </a:p>
          <a:p>
            <a:pPr marL="720725" indent="-606425">
              <a:buNone/>
            </a:pPr>
            <a:r>
              <a:rPr kumimoji="1" lang="ja-JP" altLang="en-US" sz="2400" dirty="0"/>
              <a:t>　・標準予防策下で、大量のエアロゾルが発生する処置を実施した職員　</a:t>
            </a:r>
            <a:r>
              <a:rPr kumimoji="1" lang="en-US" altLang="ja-JP" sz="2400" dirty="0"/>
              <a:t>※</a:t>
            </a:r>
            <a:r>
              <a:rPr kumimoji="1" lang="ja-JP" altLang="en-US" sz="2400" dirty="0"/>
              <a:t>２</a:t>
            </a:r>
            <a:endParaRPr kumimoji="1" lang="en-US" altLang="ja-JP" sz="2400" dirty="0"/>
          </a:p>
          <a:p>
            <a:pPr marL="114300" indent="0">
              <a:buNone/>
            </a:pPr>
            <a:endParaRPr kumimoji="1" lang="en-US" altLang="ja-JP" sz="2400" dirty="0"/>
          </a:p>
          <a:p>
            <a:pPr marL="114300" indent="0">
              <a:buNone/>
            </a:pPr>
            <a:r>
              <a:rPr kumimoji="1" lang="ja-JP" altLang="en-US" sz="2400" dirty="0"/>
              <a:t>２．職員が陽性となった場合</a:t>
            </a:r>
            <a:endParaRPr kumimoji="1" lang="en-US" altLang="ja-JP" sz="2400" dirty="0"/>
          </a:p>
          <a:p>
            <a:pPr marL="114300" indent="0">
              <a:buNone/>
            </a:pPr>
            <a:r>
              <a:rPr kumimoji="1" lang="ja-JP" altLang="en-US" sz="2400" dirty="0"/>
              <a:t>　　・マスクを外しての会話があった場合</a:t>
            </a:r>
            <a:endParaRPr kumimoji="1" lang="en-US" altLang="ja-JP" sz="2400" dirty="0"/>
          </a:p>
        </p:txBody>
      </p:sp>
      <p:sp>
        <p:nvSpPr>
          <p:cNvPr id="4" name="テキスト ボックス 3">
            <a:extLst>
              <a:ext uri="{FF2B5EF4-FFF2-40B4-BE49-F238E27FC236}">
                <a16:creationId xmlns:a16="http://schemas.microsoft.com/office/drawing/2014/main" id="{47DDAB99-8AA9-46B5-BA2A-B1A826EDD7A2}"/>
              </a:ext>
            </a:extLst>
          </p:cNvPr>
          <p:cNvSpPr txBox="1"/>
          <p:nvPr/>
        </p:nvSpPr>
        <p:spPr>
          <a:xfrm>
            <a:off x="4659067" y="5974094"/>
            <a:ext cx="4288353" cy="584775"/>
          </a:xfrm>
          <a:prstGeom prst="rect">
            <a:avLst/>
          </a:prstGeom>
          <a:noFill/>
        </p:spPr>
        <p:txBody>
          <a:bodyPr wrap="none" rtlCol="0">
            <a:spAutoFit/>
          </a:bodyPr>
          <a:lstStyle/>
          <a:p>
            <a:r>
              <a:rPr kumimoji="1" lang="en-US" altLang="ja-JP" sz="1600" dirty="0"/>
              <a:t>※</a:t>
            </a:r>
            <a:r>
              <a:rPr kumimoji="1" lang="ja-JP" altLang="en-US" sz="1600" dirty="0"/>
              <a:t>１に関しては感染対策マニュアルを参照</a:t>
            </a:r>
            <a:endParaRPr kumimoji="1" lang="en-US" altLang="ja-JP" sz="1600" dirty="0"/>
          </a:p>
          <a:p>
            <a:r>
              <a:rPr kumimoji="1" lang="en-US" altLang="ja-JP" sz="1600" dirty="0"/>
              <a:t>※</a:t>
            </a:r>
            <a:r>
              <a:rPr kumimoji="1" lang="ja-JP" altLang="en-US" sz="1600" dirty="0"/>
              <a:t>２エアロゾル発生処置はマニュアルを参照</a:t>
            </a:r>
          </a:p>
        </p:txBody>
      </p:sp>
    </p:spTree>
    <p:extLst>
      <p:ext uri="{BB962C8B-B14F-4D97-AF65-F5344CB8AC3E}">
        <p14:creationId xmlns:p14="http://schemas.microsoft.com/office/powerpoint/2010/main" val="3166475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3"/>
          <p:cNvSpPr txBox="1"/>
          <p:nvPr/>
        </p:nvSpPr>
        <p:spPr>
          <a:xfrm>
            <a:off x="736621" y="226678"/>
            <a:ext cx="7840717" cy="1261844"/>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altLang="ja-JP" sz="2800" b="0" i="0" u="none" strike="noStrike" kern="0" cap="none" spc="0" normalizeH="0" baseline="0" noProof="0" dirty="0">
                <a:ln>
                  <a:noFill/>
                </a:ln>
                <a:solidFill>
                  <a:srgbClr val="000000"/>
                </a:solidFill>
                <a:effectLst/>
                <a:uLnTx/>
                <a:uFillTx/>
                <a:latin typeface="Calibri"/>
                <a:cs typeface="Calibri"/>
                <a:sym typeface="Calibri"/>
              </a:rPr>
              <a:t>COVID-19</a:t>
            </a:r>
            <a:r>
              <a:rPr kumimoji="0" lang="ja-JP" altLang="en-US" sz="2800" b="0" i="0" u="none" strike="noStrike" kern="0" cap="none" spc="0" normalizeH="0" baseline="0" noProof="0" dirty="0">
                <a:ln>
                  <a:noFill/>
                </a:ln>
                <a:solidFill>
                  <a:srgbClr val="000000"/>
                </a:solidFill>
                <a:effectLst/>
                <a:uLnTx/>
                <a:uFillTx/>
                <a:latin typeface="Calibri"/>
                <a:cs typeface="Calibri"/>
                <a:sym typeface="Calibri"/>
              </a:rPr>
              <a:t>応援職員等の元職場への復帰条件</a:t>
            </a:r>
            <a:endParaRPr kumimoji="0" lang="en-US" altLang="ja-JP" sz="2800" b="0" i="0" u="none" strike="noStrike" kern="0" cap="none" spc="0" normalizeH="0" baseline="0" noProof="0" dirty="0">
              <a:ln>
                <a:noFill/>
              </a:ln>
              <a:solidFill>
                <a:srgbClr val="FF0000"/>
              </a:solidFill>
              <a:effectLst/>
              <a:uLnTx/>
              <a:uFillTx/>
              <a:latin typeface="Calibri"/>
              <a:cs typeface="Calibri"/>
              <a:sym typeface="Calibri"/>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2800" b="0" i="0" u="none" strike="noStrike" kern="0" cap="none" spc="0" normalizeH="0" baseline="0" noProof="0" dirty="0">
                <a:ln>
                  <a:noFill/>
                </a:ln>
                <a:solidFill>
                  <a:srgbClr val="000000"/>
                </a:solidFill>
                <a:effectLst/>
                <a:uLnTx/>
                <a:uFillTx/>
                <a:latin typeface="Arial"/>
                <a:cs typeface="Arial"/>
                <a:sym typeface="Arial"/>
              </a:rPr>
              <a:t>(2021.9.</a:t>
            </a:r>
            <a:r>
              <a:rPr lang="en-US" sz="2800" dirty="0"/>
              <a:t>24</a:t>
            </a:r>
            <a:r>
              <a:rPr kumimoji="0" lang="en-US" sz="2800" b="0" i="0" u="none" strike="noStrike" kern="0" cap="none" spc="0" normalizeH="0" baseline="0" noProof="0" dirty="0">
                <a:ln>
                  <a:noFill/>
                </a:ln>
                <a:solidFill>
                  <a:srgbClr val="000000"/>
                </a:solidFill>
                <a:effectLst/>
                <a:uLnTx/>
                <a:uFillTx/>
                <a:latin typeface="Arial"/>
                <a:cs typeface="Arial"/>
                <a:sym typeface="Arial"/>
              </a:rPr>
              <a:t>~)</a:t>
            </a: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altLang="ja-JP" sz="2000" b="0" i="0" u="none" strike="noStrike" kern="0" cap="none" spc="0" normalizeH="0" baseline="0" noProof="0" dirty="0">
                <a:ln>
                  <a:noFill/>
                </a:ln>
                <a:solidFill>
                  <a:srgbClr val="000000"/>
                </a:solidFill>
                <a:effectLst/>
                <a:uLnTx/>
                <a:uFillTx/>
                <a:latin typeface="Arial"/>
                <a:cs typeface="Arial"/>
                <a:sym typeface="Arial"/>
              </a:rPr>
              <a:t>※</a:t>
            </a:r>
            <a:r>
              <a:rPr kumimoji="0" lang="ja-JP" altLang="en-US" sz="2000" b="0" i="0" u="none" strike="noStrike" kern="0" cap="none" spc="0" normalizeH="0" baseline="0" noProof="0" dirty="0">
                <a:ln>
                  <a:noFill/>
                </a:ln>
                <a:solidFill>
                  <a:srgbClr val="000000"/>
                </a:solidFill>
                <a:effectLst/>
                <a:uLnTx/>
                <a:uFillTx/>
                <a:latin typeface="Arial"/>
                <a:cs typeface="Arial"/>
                <a:sym typeface="Arial"/>
              </a:rPr>
              <a:t>応援職員の感染防護スキルに問題ないことが前提</a:t>
            </a:r>
            <a:endParaRPr kumimoji="0" sz="2000" b="0" i="0" u="none" strike="noStrike" kern="0" cap="none" spc="0" normalizeH="0" baseline="0" noProof="0" dirty="0">
              <a:ln>
                <a:noFill/>
              </a:ln>
              <a:solidFill>
                <a:srgbClr val="000000"/>
              </a:solidFill>
              <a:effectLst/>
              <a:uLnTx/>
              <a:uFillTx/>
              <a:latin typeface="Arial"/>
              <a:cs typeface="Arial"/>
              <a:sym typeface="Arial"/>
            </a:endParaRPr>
          </a:p>
        </p:txBody>
      </p:sp>
      <p:sp>
        <p:nvSpPr>
          <p:cNvPr id="147" name="Google Shape;147;p3"/>
          <p:cNvSpPr txBox="1"/>
          <p:nvPr/>
        </p:nvSpPr>
        <p:spPr>
          <a:xfrm>
            <a:off x="453434" y="1863397"/>
            <a:ext cx="8237131" cy="4401164"/>
          </a:xfrm>
          <a:prstGeom prst="rect">
            <a:avLst/>
          </a:prstGeom>
          <a:noFill/>
          <a:ln>
            <a:noFill/>
          </a:ln>
        </p:spPr>
        <p:txBody>
          <a:bodyPr spcFirstLastPara="1" wrap="square" lIns="91425" tIns="45700" rIns="91425" bIns="45700" anchor="t" anchorCtr="0">
            <a:spAutoFit/>
          </a:bodyPr>
          <a:lstStyle/>
          <a:p>
            <a:pPr marL="625475" marR="0" lvl="0" indent="-625475" algn="l" defTabSz="914400" rtl="0" eaLnBrk="1" fontAlgn="auto" latinLnBrk="0" hangingPunct="1">
              <a:lnSpc>
                <a:spcPct val="100000"/>
              </a:lnSpc>
              <a:spcBef>
                <a:spcPts val="0"/>
              </a:spcBef>
              <a:spcAft>
                <a:spcPts val="0"/>
              </a:spcAft>
              <a:buClr>
                <a:srgbClr val="000000"/>
              </a:buClr>
              <a:buSzPts val="2800"/>
              <a:buFont typeface="Arial"/>
              <a:buNone/>
              <a:tabLst/>
              <a:defRPr/>
            </a:pPr>
            <a:r>
              <a:rPr kumimoji="0" lang="ja-JP" altLang="en-US" sz="2400" b="0" i="0" u="none" strike="noStrike" kern="0" cap="none" spc="0" normalizeH="0" baseline="0" noProof="0" dirty="0">
                <a:ln>
                  <a:noFill/>
                </a:ln>
                <a:solidFill>
                  <a:srgbClr val="000000"/>
                </a:solidFill>
                <a:effectLst/>
                <a:uLnTx/>
                <a:uFillTx/>
                <a:latin typeface="Calibri"/>
                <a:ea typeface="Calibri"/>
                <a:cs typeface="Calibri"/>
                <a:sym typeface="Calibri"/>
              </a:rPr>
              <a:t>１．応援業務終了後に二日間休養させ、無症状及び出勤直前に</a:t>
            </a:r>
            <a:r>
              <a:rPr lang="en-US" altLang="ja-JP" sz="2400" dirty="0">
                <a:latin typeface="Calibri"/>
                <a:ea typeface="Calibri"/>
                <a:cs typeface="Calibri"/>
                <a:sym typeface="Calibri"/>
              </a:rPr>
              <a:t>PCR</a:t>
            </a:r>
            <a:r>
              <a:rPr kumimoji="0" lang="ja-JP" altLang="en-US" sz="2400" b="0" i="0" u="none" strike="noStrike" kern="0" cap="none" spc="0" normalizeH="0" baseline="0" noProof="0" dirty="0">
                <a:ln>
                  <a:noFill/>
                </a:ln>
                <a:solidFill>
                  <a:srgbClr val="000000"/>
                </a:solidFill>
                <a:effectLst/>
                <a:uLnTx/>
                <a:uFillTx/>
                <a:latin typeface="Calibri"/>
                <a:ea typeface="Calibri"/>
                <a:cs typeface="Calibri"/>
                <a:sym typeface="Calibri"/>
              </a:rPr>
              <a:t>法で検査し陰性ならば復帰させる。</a:t>
            </a:r>
            <a:endParaRPr kumimoji="0" lang="en-US" altLang="ja-JP" sz="24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625475" marR="0" lvl="0" indent="-625475" algn="l" defTabSz="914400" rtl="0" eaLnBrk="1" fontAlgn="auto" latinLnBrk="0" hangingPunct="1">
              <a:lnSpc>
                <a:spcPct val="100000"/>
              </a:lnSpc>
              <a:spcBef>
                <a:spcPts val="0"/>
              </a:spcBef>
              <a:spcAft>
                <a:spcPts val="0"/>
              </a:spcAft>
              <a:buClr>
                <a:srgbClr val="000000"/>
              </a:buClr>
              <a:buSzPts val="2800"/>
              <a:buFont typeface="Arial"/>
              <a:buNone/>
              <a:tabLst/>
              <a:defRPr/>
            </a:pPr>
            <a:r>
              <a:rPr kumimoji="0" lang="ja-JP" altLang="en-US" sz="2400" b="0" i="0" u="none" strike="noStrike" kern="0" cap="none" spc="0" normalizeH="0" baseline="0" noProof="0" dirty="0">
                <a:ln>
                  <a:noFill/>
                </a:ln>
                <a:solidFill>
                  <a:srgbClr val="000000"/>
                </a:solidFill>
                <a:effectLst/>
                <a:uLnTx/>
                <a:uFillTx/>
                <a:latin typeface="Calibri"/>
                <a:ea typeface="Calibri"/>
                <a:cs typeface="Calibri"/>
                <a:sym typeface="Calibri"/>
              </a:rPr>
              <a:t>　　</a:t>
            </a:r>
            <a:r>
              <a:rPr kumimoji="0" lang="ja-JP" altLang="en-US" sz="2000" b="0" i="0" u="none" strike="noStrike" kern="0" cap="none" spc="0" normalizeH="0" baseline="0" noProof="0" dirty="0">
                <a:ln>
                  <a:noFill/>
                </a:ln>
                <a:solidFill>
                  <a:srgbClr val="000000"/>
                </a:solidFill>
                <a:effectLst/>
                <a:uLnTx/>
                <a:uFillTx/>
                <a:latin typeface="Calibri"/>
                <a:ea typeface="Calibri"/>
                <a:cs typeface="Calibri"/>
                <a:sym typeface="Calibri"/>
              </a:rPr>
              <a:t>（戻り部門の責任者は本人に精神的・肉体的に問題が無さそうであること、受入する病棟職員全員へ事前に、本人に心配を与えないようよく周知させておくことが条件）</a:t>
            </a:r>
            <a:endParaRPr kumimoji="0" lang="en-US" altLang="ja-JP" sz="20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625475" marR="0" lvl="0" indent="-625475" algn="l" defTabSz="914400" rtl="0" eaLnBrk="1" fontAlgn="auto" latinLnBrk="0" hangingPunct="1">
              <a:lnSpc>
                <a:spcPct val="100000"/>
              </a:lnSpc>
              <a:spcBef>
                <a:spcPts val="0"/>
              </a:spcBef>
              <a:spcAft>
                <a:spcPts val="0"/>
              </a:spcAft>
              <a:buClr>
                <a:srgbClr val="000000"/>
              </a:buClr>
              <a:buSzPts val="2800"/>
              <a:buFont typeface="Arial"/>
              <a:buNone/>
              <a:tabLst/>
              <a:defRPr/>
            </a:pPr>
            <a:r>
              <a:rPr kumimoji="0" lang="en-US" sz="2400" b="0" i="0" u="none" strike="noStrike" kern="0" cap="none" spc="0" normalizeH="0" baseline="0" noProof="0" dirty="0">
                <a:ln>
                  <a:noFill/>
                </a:ln>
                <a:solidFill>
                  <a:srgbClr val="000000"/>
                </a:solidFill>
                <a:effectLst/>
                <a:uLnTx/>
                <a:uFillTx/>
                <a:latin typeface="Calibri"/>
                <a:ea typeface="Calibri"/>
                <a:cs typeface="Calibri"/>
                <a:sym typeface="Calibri"/>
              </a:rPr>
              <a:t>	</a:t>
            </a:r>
            <a:endParaRPr kumimoji="0" sz="24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625475" marR="0" lvl="0" indent="-625475" algn="l" defTabSz="914400" rtl="0" eaLnBrk="1" fontAlgn="auto" latinLnBrk="0" hangingPunct="1">
              <a:lnSpc>
                <a:spcPct val="100000"/>
              </a:lnSpc>
              <a:spcBef>
                <a:spcPts val="0"/>
              </a:spcBef>
              <a:spcAft>
                <a:spcPts val="0"/>
              </a:spcAft>
              <a:buClr>
                <a:srgbClr val="000000"/>
              </a:buClr>
              <a:buSzPts val="2800"/>
              <a:buFont typeface="Arial"/>
              <a:buNone/>
              <a:tabLst/>
              <a:defRPr/>
            </a:pPr>
            <a:r>
              <a:rPr kumimoji="0" lang="ja-JP" altLang="en-US" sz="2400" b="0" i="0" u="none" strike="noStrike" kern="0" cap="none" spc="0" normalizeH="0" baseline="0" noProof="0" dirty="0">
                <a:ln>
                  <a:noFill/>
                </a:ln>
                <a:solidFill>
                  <a:srgbClr val="000000"/>
                </a:solidFill>
                <a:effectLst/>
                <a:uLnTx/>
                <a:uFillTx/>
                <a:latin typeface="Calibri"/>
                <a:ea typeface="Calibri"/>
                <a:cs typeface="Calibri"/>
                <a:sym typeface="Calibri"/>
              </a:rPr>
              <a:t>２．症状出現時には上記日程に関係なく速やかに</a:t>
            </a:r>
            <a:r>
              <a:rPr kumimoji="0" lang="en-US" altLang="ja-JP" sz="2400" b="0" i="0" u="none" strike="noStrike" kern="0" cap="none" spc="0" normalizeH="0" baseline="0" noProof="0" dirty="0">
                <a:ln>
                  <a:noFill/>
                </a:ln>
                <a:solidFill>
                  <a:srgbClr val="000000"/>
                </a:solidFill>
                <a:effectLst/>
                <a:uLnTx/>
                <a:uFillTx/>
                <a:latin typeface="Calibri"/>
                <a:ea typeface="Calibri"/>
                <a:cs typeface="Calibri"/>
                <a:sym typeface="Calibri"/>
              </a:rPr>
              <a:t>PCR</a:t>
            </a:r>
            <a:r>
              <a:rPr kumimoji="0" lang="ja-JP" altLang="en-US" sz="2400" b="0" i="0" u="none" strike="noStrike" kern="0" cap="none" spc="0" normalizeH="0" baseline="0" noProof="0" dirty="0">
                <a:ln>
                  <a:noFill/>
                </a:ln>
                <a:solidFill>
                  <a:srgbClr val="000000"/>
                </a:solidFill>
                <a:effectLst/>
                <a:uLnTx/>
                <a:uFillTx/>
                <a:latin typeface="Calibri"/>
                <a:ea typeface="Calibri"/>
                <a:cs typeface="Calibri"/>
                <a:sym typeface="Calibri"/>
              </a:rPr>
              <a:t>検査を行う。陰性ならば、症状が治まり次第、復職の可否について産業医が</a:t>
            </a:r>
            <a:r>
              <a:rPr lang="ja-JP" altLang="en-US" sz="2400" dirty="0">
                <a:latin typeface="Calibri"/>
                <a:ea typeface="Calibri"/>
                <a:cs typeface="Calibri"/>
                <a:sym typeface="Calibri"/>
              </a:rPr>
              <a:t>判断</a:t>
            </a:r>
            <a:r>
              <a:rPr kumimoji="0" lang="ja-JP" altLang="en-US" sz="2400" b="0" i="0" u="none" strike="noStrike" kern="0" cap="none" spc="0" normalizeH="0" baseline="0" noProof="0" dirty="0">
                <a:ln>
                  <a:noFill/>
                </a:ln>
                <a:solidFill>
                  <a:srgbClr val="000000"/>
                </a:solidFill>
                <a:effectLst/>
                <a:uLnTx/>
                <a:uFillTx/>
                <a:latin typeface="Calibri"/>
                <a:ea typeface="Calibri"/>
                <a:cs typeface="Calibri"/>
                <a:sym typeface="Calibri"/>
              </a:rPr>
              <a:t>する。</a:t>
            </a:r>
            <a:endParaRPr kumimoji="0" lang="en-US" altLang="ja-JP" sz="24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625475" marR="0" lvl="0" indent="-625475" algn="l" defTabSz="914400" rtl="0" eaLnBrk="1" fontAlgn="auto" latinLnBrk="0" hangingPunct="1">
              <a:lnSpc>
                <a:spcPct val="100000"/>
              </a:lnSpc>
              <a:spcBef>
                <a:spcPts val="0"/>
              </a:spcBef>
              <a:spcAft>
                <a:spcPts val="0"/>
              </a:spcAft>
              <a:buClr>
                <a:srgbClr val="000000"/>
              </a:buClr>
              <a:buSzPts val="2800"/>
              <a:buFont typeface="Arial"/>
              <a:buNone/>
              <a:tabLst/>
              <a:defRPr/>
            </a:pPr>
            <a:endParaRPr kumimoji="0" lang="en-US" altLang="ja-JP" sz="2400" b="0" i="0" u="none" strike="noStrike" kern="0" cap="none" spc="0" normalizeH="0" baseline="0" noProof="0" dirty="0">
              <a:ln>
                <a:noFill/>
              </a:ln>
              <a:solidFill>
                <a:srgbClr val="000000"/>
              </a:solidFill>
              <a:effectLst/>
              <a:uLnTx/>
              <a:uFillTx/>
              <a:latin typeface="Calibri"/>
              <a:ea typeface="Calibri"/>
              <a:cs typeface="Calibri"/>
              <a:sym typeface="Calibri"/>
            </a:endParaRPr>
          </a:p>
          <a:p>
            <a:pPr marL="625475" marR="0" lvl="0" indent="-625475" algn="l" defTabSz="914400" rtl="0" eaLnBrk="1" fontAlgn="auto" latinLnBrk="0" hangingPunct="1">
              <a:lnSpc>
                <a:spcPct val="100000"/>
              </a:lnSpc>
              <a:spcBef>
                <a:spcPts val="0"/>
              </a:spcBef>
              <a:spcAft>
                <a:spcPts val="0"/>
              </a:spcAft>
              <a:buClr>
                <a:srgbClr val="000000"/>
              </a:buClr>
              <a:buSzPts val="2800"/>
              <a:buFont typeface="Arial"/>
              <a:buNone/>
              <a:tabLst/>
              <a:defRPr/>
            </a:pPr>
            <a:r>
              <a:rPr kumimoji="0" lang="ja-JP" altLang="en-US" sz="2400" b="0" i="0" u="none" strike="noStrike" kern="0" cap="none" spc="0" normalizeH="0" baseline="0" noProof="0" dirty="0">
                <a:ln>
                  <a:noFill/>
                </a:ln>
                <a:solidFill>
                  <a:srgbClr val="000000"/>
                </a:solidFill>
                <a:effectLst/>
                <a:uLnTx/>
                <a:uFillTx/>
                <a:latin typeface="Calibri"/>
                <a:ea typeface="Calibri"/>
                <a:cs typeface="Calibri"/>
                <a:sym typeface="Calibri"/>
              </a:rPr>
              <a:t>３．他疾患による発熱等有症状職員については、院内感染対策マニュアルに準ずる。</a:t>
            </a:r>
            <a:endParaRPr kumimoji="0" lang="en-US" altLang="ja-JP" sz="24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959483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780275-3A3D-467B-AF33-304097327473}"/>
              </a:ext>
            </a:extLst>
          </p:cNvPr>
          <p:cNvSpPr>
            <a:spLocks noGrp="1"/>
          </p:cNvSpPr>
          <p:nvPr>
            <p:ph type="ctrTitle"/>
          </p:nvPr>
        </p:nvSpPr>
        <p:spPr>
          <a:xfrm>
            <a:off x="846070" y="238852"/>
            <a:ext cx="7451856" cy="997526"/>
          </a:xfrm>
        </p:spPr>
        <p:txBody>
          <a:bodyPr>
            <a:normAutofit/>
          </a:bodyPr>
          <a:lstStyle/>
          <a:p>
            <a:r>
              <a:rPr kumimoji="1" lang="ja-JP" altLang="en-US" sz="3200" dirty="0"/>
              <a:t>〇〇病棟での</a:t>
            </a:r>
            <a:r>
              <a:rPr kumimoji="1" lang="en-US" altLang="ja-JP" sz="3200" dirty="0"/>
              <a:t>COVID-19</a:t>
            </a:r>
            <a:r>
              <a:rPr kumimoji="1" lang="ja-JP" altLang="en-US" sz="3200" dirty="0"/>
              <a:t>陽性患者</a:t>
            </a:r>
            <a:br>
              <a:rPr kumimoji="1" lang="en-US" altLang="ja-JP" sz="3200" dirty="0"/>
            </a:br>
            <a:r>
              <a:rPr kumimoji="1" lang="ja-JP" altLang="en-US" sz="3200" dirty="0">
                <a:solidFill>
                  <a:srgbClr val="0070C0"/>
                </a:solidFill>
              </a:rPr>
              <a:t>危篤・</a:t>
            </a:r>
            <a:r>
              <a:rPr kumimoji="1" lang="ja-JP" altLang="en-US" sz="3200" dirty="0">
                <a:solidFill>
                  <a:schemeClr val="accent1"/>
                </a:solidFill>
              </a:rPr>
              <a:t>死亡時</a:t>
            </a:r>
            <a:r>
              <a:rPr kumimoji="1" lang="ja-JP" altLang="en-US" sz="3200" dirty="0"/>
              <a:t>の対応（</a:t>
            </a:r>
            <a:r>
              <a:rPr kumimoji="1" lang="en-US" altLang="ja-JP" sz="3200" dirty="0"/>
              <a:t>9/??</a:t>
            </a:r>
            <a:r>
              <a:rPr kumimoji="1" lang="ja-JP" altLang="en-US" sz="3200" dirty="0"/>
              <a:t>～</a:t>
            </a:r>
            <a:r>
              <a:rPr kumimoji="1" lang="en-US" altLang="ja-JP" sz="3200" dirty="0"/>
              <a:t>)</a:t>
            </a:r>
            <a:endParaRPr kumimoji="1" lang="ja-JP" altLang="en-US" sz="3200" dirty="0"/>
          </a:p>
        </p:txBody>
      </p:sp>
      <p:sp>
        <p:nvSpPr>
          <p:cNvPr id="3" name="字幕 2">
            <a:extLst>
              <a:ext uri="{FF2B5EF4-FFF2-40B4-BE49-F238E27FC236}">
                <a16:creationId xmlns:a16="http://schemas.microsoft.com/office/drawing/2014/main" id="{57368AE6-FE1F-4384-B544-FE230AD8FEC0}"/>
              </a:ext>
            </a:extLst>
          </p:cNvPr>
          <p:cNvSpPr>
            <a:spLocks noGrp="1"/>
          </p:cNvSpPr>
          <p:nvPr>
            <p:ph type="subTitle" idx="1"/>
          </p:nvPr>
        </p:nvSpPr>
        <p:spPr>
          <a:xfrm>
            <a:off x="166742" y="1236378"/>
            <a:ext cx="8810513" cy="5238974"/>
          </a:xfrm>
        </p:spPr>
        <p:txBody>
          <a:bodyPr>
            <a:normAutofit fontScale="92500"/>
          </a:bodyPr>
          <a:lstStyle/>
          <a:p>
            <a:pPr algn="l"/>
            <a:r>
              <a:rPr kumimoji="1" lang="ja-JP" altLang="en-US" dirty="0"/>
              <a:t>・〇〇号室で対応する</a:t>
            </a:r>
            <a:endParaRPr kumimoji="1" lang="en-US" altLang="ja-JP" dirty="0"/>
          </a:p>
          <a:p>
            <a:pPr algn="l"/>
            <a:r>
              <a:rPr kumimoji="1" lang="ja-JP" altLang="en-US" dirty="0"/>
              <a:t>・家族が対面を希望する際は、死亡後にフルＰＰＥ着用で対面する</a:t>
            </a:r>
            <a:endParaRPr kumimoji="1" lang="en-US" altLang="ja-JP" sz="1800" dirty="0"/>
          </a:p>
          <a:p>
            <a:pPr algn="l"/>
            <a:r>
              <a:rPr kumimoji="1" lang="ja-JP" altLang="en-US" dirty="0"/>
              <a:t>・対面は５分程度とする。</a:t>
            </a:r>
            <a:endParaRPr kumimoji="1" lang="en-US" altLang="ja-JP" dirty="0"/>
          </a:p>
          <a:p>
            <a:pPr algn="l"/>
            <a:r>
              <a:rPr kumimoji="1" lang="ja-JP" altLang="en-US" dirty="0"/>
              <a:t>・死後の処置はフルＰＰＥ着用で通常通りの処置を実施</a:t>
            </a:r>
            <a:endParaRPr kumimoji="1" lang="en-US" altLang="ja-JP" dirty="0"/>
          </a:p>
          <a:p>
            <a:pPr algn="l"/>
            <a:r>
              <a:rPr kumimoji="1" lang="ja-JP" altLang="en-US" dirty="0"/>
              <a:t>・〇〇号室で納体袋に入れる。</a:t>
            </a:r>
            <a:endParaRPr kumimoji="1" lang="en-US" altLang="ja-JP" dirty="0"/>
          </a:p>
          <a:p>
            <a:pPr algn="l"/>
            <a:r>
              <a:rPr kumimoji="1" lang="ja-JP" altLang="en-US" dirty="0"/>
              <a:t>・ストレチャーに移乗後、〇エレベーターで</a:t>
            </a:r>
            <a:r>
              <a:rPr kumimoji="1" lang="en-US" altLang="ja-JP" dirty="0"/>
              <a:t>1</a:t>
            </a:r>
            <a:r>
              <a:rPr kumimoji="1" lang="ja-JP" altLang="en-US" dirty="0"/>
              <a:t>階に降り〇〇室で納棺する。</a:t>
            </a:r>
            <a:endParaRPr kumimoji="1" lang="en-US" altLang="ja-JP" dirty="0"/>
          </a:p>
          <a:p>
            <a:pPr algn="l"/>
            <a:r>
              <a:rPr kumimoji="1" lang="ja-JP" altLang="en-US" dirty="0"/>
              <a:t>・送り出した後は〇〇室の消毒を行う。</a:t>
            </a:r>
            <a:endParaRPr kumimoji="1" lang="en-US" altLang="ja-JP" dirty="0"/>
          </a:p>
          <a:p>
            <a:pPr algn="l"/>
            <a:endParaRPr kumimoji="1" lang="en-US" altLang="ja-JP" dirty="0"/>
          </a:p>
          <a:p>
            <a:pPr algn="l"/>
            <a:r>
              <a:rPr kumimoji="1" lang="en-US" altLang="ja-JP" dirty="0"/>
              <a:t>※</a:t>
            </a:r>
            <a:r>
              <a:rPr kumimoji="1" lang="ja-JP" altLang="en-US" dirty="0"/>
              <a:t>火葬時間が指定されているため、葬儀業者が搬送するのは</a:t>
            </a:r>
            <a:r>
              <a:rPr kumimoji="1" lang="en-US" altLang="ja-JP" dirty="0"/>
              <a:t>13</a:t>
            </a:r>
            <a:r>
              <a:rPr kumimoji="1" lang="ja-JP" altLang="en-US" dirty="0"/>
              <a:t>時～</a:t>
            </a:r>
            <a:r>
              <a:rPr kumimoji="1" lang="en-US" altLang="ja-JP" dirty="0"/>
              <a:t>14</a:t>
            </a:r>
            <a:r>
              <a:rPr kumimoji="1" lang="ja-JP" altLang="en-US" dirty="0"/>
              <a:t>時頃となる。それまでは病室で安置する</a:t>
            </a:r>
            <a:endParaRPr kumimoji="1" lang="en-US" altLang="ja-JP" dirty="0"/>
          </a:p>
          <a:p>
            <a:pPr algn="l"/>
            <a:r>
              <a:rPr kumimoji="1" lang="en-US" altLang="ja-JP" dirty="0"/>
              <a:t>※</a:t>
            </a:r>
            <a:r>
              <a:rPr kumimoji="1" lang="ja-JP" altLang="en-US" dirty="0"/>
              <a:t>火葬には「新型コロナウイルス対応への同意書」が必要である</a:t>
            </a:r>
            <a:endParaRPr kumimoji="1" lang="en-US" altLang="ja-JP" dirty="0"/>
          </a:p>
        </p:txBody>
      </p:sp>
    </p:spTree>
    <p:extLst>
      <p:ext uri="{BB962C8B-B14F-4D97-AF65-F5344CB8AC3E}">
        <p14:creationId xmlns:p14="http://schemas.microsoft.com/office/powerpoint/2010/main" val="1602658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4CE91A53-745D-4B83-B67C-4B8A860BBC49}"/>
              </a:ext>
            </a:extLst>
          </p:cNvPr>
          <p:cNvSpPr txBox="1">
            <a:spLocks/>
          </p:cNvSpPr>
          <p:nvPr/>
        </p:nvSpPr>
        <p:spPr>
          <a:xfrm>
            <a:off x="1109964" y="346225"/>
            <a:ext cx="6924071" cy="639530"/>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3200" b="0" i="0" u="none" strike="noStrike" kern="0" cap="none" spc="0" normalizeH="0" baseline="0" noProof="0" dirty="0">
                <a:ln>
                  <a:noFill/>
                </a:ln>
                <a:solidFill>
                  <a:srgbClr val="000000"/>
                </a:solidFill>
                <a:effectLst/>
                <a:uLnTx/>
                <a:uFillTx/>
                <a:latin typeface="Arial"/>
                <a:cs typeface="Arial"/>
                <a:sym typeface="Arial"/>
              </a:rPr>
              <a:t>フェイスシールドの取り扱い</a:t>
            </a:r>
            <a:r>
              <a:rPr kumimoji="1" lang="ja-JP" altLang="en-US" sz="2400" b="0" i="0" u="none" strike="noStrike" kern="0" cap="none" spc="0" normalizeH="0" baseline="0" noProof="0" dirty="0">
                <a:ln>
                  <a:noFill/>
                </a:ln>
                <a:solidFill>
                  <a:srgbClr val="000000"/>
                </a:solidFill>
                <a:effectLst/>
                <a:uLnTx/>
                <a:uFillTx/>
                <a:latin typeface="Arial"/>
                <a:cs typeface="Arial"/>
                <a:sym typeface="Arial"/>
              </a:rPr>
              <a:t>（</a:t>
            </a: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9/25</a:t>
            </a:r>
            <a:r>
              <a:rPr kumimoji="1" lang="ja-JP" altLang="en-US" sz="2400" b="0" i="0" u="none" strike="noStrike" kern="0" cap="none" spc="0" normalizeH="0" baseline="0" noProof="0" dirty="0">
                <a:ln>
                  <a:noFill/>
                </a:ln>
                <a:solidFill>
                  <a:srgbClr val="000000"/>
                </a:solidFill>
                <a:effectLst/>
                <a:uLnTx/>
                <a:uFillTx/>
                <a:latin typeface="Arial"/>
                <a:cs typeface="Arial"/>
                <a:sym typeface="Arial"/>
              </a:rPr>
              <a:t>～</a:t>
            </a: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a:t>
            </a:r>
            <a:endParaRPr kumimoji="1" lang="ja-JP" altLang="en-US" sz="2400" b="0" i="0" u="none" strike="noStrike" kern="0" cap="none" spc="0" normalizeH="0" baseline="0" noProof="0" dirty="0">
              <a:ln>
                <a:noFill/>
              </a:ln>
              <a:solidFill>
                <a:srgbClr val="000000"/>
              </a:solidFill>
              <a:effectLst/>
              <a:uLnTx/>
              <a:uFillTx/>
              <a:latin typeface="Arial"/>
              <a:cs typeface="Arial"/>
              <a:sym typeface="Arial"/>
            </a:endParaRPr>
          </a:p>
        </p:txBody>
      </p:sp>
      <p:sp>
        <p:nvSpPr>
          <p:cNvPr id="5" name="字幕 2">
            <a:extLst>
              <a:ext uri="{FF2B5EF4-FFF2-40B4-BE49-F238E27FC236}">
                <a16:creationId xmlns:a16="http://schemas.microsoft.com/office/drawing/2014/main" id="{2E0DB581-BD76-4FA2-9613-51D1519D0BD9}"/>
              </a:ext>
            </a:extLst>
          </p:cNvPr>
          <p:cNvSpPr txBox="1">
            <a:spLocks/>
          </p:cNvSpPr>
          <p:nvPr/>
        </p:nvSpPr>
        <p:spPr>
          <a:xfrm>
            <a:off x="685799" y="1532966"/>
            <a:ext cx="8006379" cy="4824804"/>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2400" b="0" i="0" u="none" strike="noStrike" kern="0" cap="none" spc="0" normalizeH="0" baseline="0" noProof="0" dirty="0">
                <a:ln>
                  <a:noFill/>
                </a:ln>
                <a:solidFill>
                  <a:srgbClr val="000000"/>
                </a:solidFill>
                <a:effectLst/>
                <a:uLnTx/>
                <a:uFillTx/>
                <a:latin typeface="Arial"/>
                <a:cs typeface="Arial"/>
                <a:sym typeface="Arial"/>
              </a:rPr>
              <a:t>１．レッドゾーンでフェイスシールドを使用した場合、</a:t>
            </a:r>
            <a:endParaRPr kumimoji="1" lang="en-US" altLang="ja-JP"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2400" dirty="0"/>
              <a:t>　　</a:t>
            </a:r>
            <a:r>
              <a:rPr kumimoji="1" lang="ja-JP" altLang="en-US" sz="2400" b="0" i="0" u="none" strike="noStrike" kern="0" cap="none" spc="0" normalizeH="0" baseline="0" noProof="0" dirty="0">
                <a:ln>
                  <a:noFill/>
                </a:ln>
                <a:solidFill>
                  <a:srgbClr val="000000"/>
                </a:solidFill>
                <a:effectLst/>
                <a:uLnTx/>
                <a:uFillTx/>
                <a:latin typeface="Arial"/>
                <a:cs typeface="Arial"/>
                <a:sym typeface="Arial"/>
              </a:rPr>
              <a:t>退出時に必ず</a:t>
            </a:r>
            <a:r>
              <a:rPr kumimoji="1" lang="en-US" altLang="ja-JP" sz="2400" b="0" i="0" u="none" strike="noStrike" kern="0" cap="none" spc="0" normalizeH="0" baseline="0" noProof="0" dirty="0">
                <a:ln>
                  <a:noFill/>
                </a:ln>
                <a:solidFill>
                  <a:srgbClr val="FF0000"/>
                </a:solidFill>
                <a:effectLst/>
                <a:uLnTx/>
                <a:uFillTx/>
                <a:latin typeface="Arial"/>
                <a:cs typeface="Arial"/>
                <a:sym typeface="Arial"/>
              </a:rPr>
              <a:t>80</a:t>
            </a:r>
            <a:r>
              <a:rPr kumimoji="1" lang="ja-JP" altLang="en-US" sz="2400" b="0" i="0" u="none" strike="noStrike" kern="0" cap="none" spc="0" normalizeH="0" baseline="0" noProof="0" dirty="0">
                <a:ln>
                  <a:noFill/>
                </a:ln>
                <a:solidFill>
                  <a:srgbClr val="FF0000"/>
                </a:solidFill>
                <a:effectLst/>
                <a:uLnTx/>
                <a:uFillTx/>
                <a:latin typeface="Arial"/>
                <a:cs typeface="Arial"/>
                <a:sym typeface="Arial"/>
              </a:rPr>
              <a:t>％以上のアルコールまたは、</a:t>
            </a:r>
            <a:r>
              <a:rPr kumimoji="1" lang="en-US" altLang="ja-JP" sz="2400" b="0" i="0" u="none" strike="noStrike" kern="0" cap="none" spc="0" normalizeH="0" baseline="0" noProof="0" dirty="0">
                <a:ln>
                  <a:noFill/>
                </a:ln>
                <a:solidFill>
                  <a:srgbClr val="FF0000"/>
                </a:solidFill>
                <a:effectLst/>
                <a:uLnTx/>
                <a:uFillTx/>
                <a:latin typeface="Arial"/>
                <a:cs typeface="Arial"/>
                <a:sym typeface="Arial"/>
              </a:rPr>
              <a:t>0.05</a:t>
            </a:r>
            <a:r>
              <a:rPr kumimoji="1" lang="ja-JP" altLang="en-US" sz="2400" b="0" i="0" u="none" strike="noStrike" kern="0" cap="none" spc="0" normalizeH="0" baseline="0" noProof="0" dirty="0">
                <a:ln>
                  <a:noFill/>
                </a:ln>
                <a:solidFill>
                  <a:srgbClr val="FF0000"/>
                </a:solidFill>
                <a:effectLst/>
                <a:uLnTx/>
                <a:uFillTx/>
                <a:latin typeface="Arial"/>
                <a:cs typeface="Arial"/>
                <a:sym typeface="Arial"/>
              </a:rPr>
              <a:t>％</a:t>
            </a:r>
            <a:endParaRPr kumimoji="1" lang="en-US" altLang="ja-JP" sz="2400" b="0" i="0" u="none" strike="noStrike" kern="0" cap="none" spc="0" normalizeH="0" baseline="0" noProof="0" dirty="0">
              <a:ln>
                <a:noFill/>
              </a:ln>
              <a:solidFill>
                <a:srgbClr val="FF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2400" dirty="0">
                <a:solidFill>
                  <a:srgbClr val="FF0000"/>
                </a:solidFill>
              </a:rPr>
              <a:t>　　</a:t>
            </a:r>
            <a:r>
              <a:rPr kumimoji="1" lang="ja-JP" altLang="en-US" sz="2400" b="0" i="0" u="none" strike="noStrike" kern="0" cap="none" spc="0" normalizeH="0" baseline="0" noProof="0" dirty="0">
                <a:ln>
                  <a:noFill/>
                </a:ln>
                <a:solidFill>
                  <a:srgbClr val="FF0000"/>
                </a:solidFill>
                <a:effectLst/>
                <a:uLnTx/>
                <a:uFillTx/>
                <a:latin typeface="Arial"/>
                <a:cs typeface="Arial"/>
                <a:sym typeface="Arial"/>
              </a:rPr>
              <a:t>次亜塩素酸ナトリウムで消毒</a:t>
            </a:r>
            <a:r>
              <a:rPr kumimoji="1" lang="ja-JP" altLang="en-US" sz="2400" b="0" i="0" u="none" strike="noStrike" kern="0" cap="none" spc="0" normalizeH="0" baseline="0" noProof="0" dirty="0">
                <a:ln>
                  <a:noFill/>
                </a:ln>
                <a:solidFill>
                  <a:srgbClr val="000000"/>
                </a:solidFill>
                <a:effectLst/>
                <a:uLnTx/>
                <a:uFillTx/>
                <a:latin typeface="Arial"/>
                <a:cs typeface="Arial"/>
                <a:sym typeface="Arial"/>
              </a:rPr>
              <a:t>を行う。</a:t>
            </a:r>
            <a:endParaRPr kumimoji="1" lang="en-US" altLang="ja-JP"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1" lang="en-US" altLang="ja-JP"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2400" b="0" i="0" u="none" strike="noStrike" kern="0" cap="none" spc="0" normalizeH="0" baseline="0" noProof="0" dirty="0">
                <a:ln>
                  <a:noFill/>
                </a:ln>
                <a:solidFill>
                  <a:srgbClr val="000000"/>
                </a:solidFill>
                <a:effectLst/>
                <a:uLnTx/>
                <a:uFillTx/>
                <a:latin typeface="Arial"/>
                <a:cs typeface="Arial"/>
                <a:sym typeface="Arial"/>
              </a:rPr>
              <a:t>２．保管は各部署指定された保管場所に置く。</a:t>
            </a:r>
            <a:endParaRPr kumimoji="1" lang="en-US" altLang="ja-JP"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2400" b="0" i="0" u="none" strike="noStrike" kern="0" cap="none" spc="0" normalizeH="0" baseline="0" noProof="0" dirty="0">
                <a:ln>
                  <a:noFill/>
                </a:ln>
                <a:solidFill>
                  <a:srgbClr val="000000"/>
                </a:solidFill>
                <a:effectLst/>
                <a:uLnTx/>
                <a:uFillTx/>
                <a:latin typeface="Arial"/>
                <a:cs typeface="Arial"/>
                <a:sym typeface="Arial"/>
              </a:rPr>
              <a:t>　　（廊下や詰所に置きっぱなしにない事）</a:t>
            </a:r>
            <a:endParaRPr kumimoji="1" lang="en-US" altLang="ja-JP"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1" lang="en-US" altLang="ja-JP"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2400" b="0" i="0" u="none" strike="noStrike" kern="0" cap="none" spc="0" normalizeH="0" baseline="0" noProof="0" dirty="0">
                <a:ln>
                  <a:noFill/>
                </a:ln>
                <a:solidFill>
                  <a:srgbClr val="000000"/>
                </a:solidFill>
                <a:effectLst/>
                <a:uLnTx/>
                <a:uFillTx/>
                <a:latin typeface="Arial"/>
                <a:cs typeface="Arial"/>
                <a:sym typeface="Arial"/>
              </a:rPr>
              <a:t>３．詰所には持って入らない。</a:t>
            </a:r>
            <a:endParaRPr kumimoji="1" lang="en-US" altLang="ja-JP"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1" lang="en-US" altLang="ja-JP"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1" lang="en-US" altLang="ja-JP"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2400" b="0" i="0" u="none" strike="noStrike" kern="0" cap="none" spc="0" normalizeH="0" baseline="0" noProof="0" dirty="0">
                <a:ln>
                  <a:noFill/>
                </a:ln>
                <a:solidFill>
                  <a:srgbClr val="000000"/>
                </a:solidFill>
                <a:effectLst/>
                <a:uLnTx/>
                <a:uFillTx/>
                <a:latin typeface="Arial"/>
                <a:cs typeface="Arial"/>
                <a:sym typeface="Arial"/>
              </a:rPr>
              <a:t>　　</a:t>
            </a: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a:t>
            </a:r>
            <a:r>
              <a:rPr kumimoji="1" lang="ja-JP" altLang="en-US" sz="2400" b="0" i="0" u="none" strike="noStrike" kern="0" cap="none" spc="0" normalizeH="0" baseline="0" noProof="0" dirty="0">
                <a:ln>
                  <a:noFill/>
                </a:ln>
                <a:solidFill>
                  <a:srgbClr val="000000"/>
                </a:solidFill>
                <a:effectLst/>
                <a:uLnTx/>
                <a:uFillTx/>
                <a:latin typeface="Arial"/>
                <a:cs typeface="Arial"/>
                <a:sym typeface="Arial"/>
              </a:rPr>
              <a:t>個人で購入する場合は、感染対策委員会で</a:t>
            </a:r>
            <a:endParaRPr kumimoji="1" lang="en-US" altLang="ja-JP" sz="2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1" lang="ja-JP" altLang="en-US" sz="2400" b="0" i="0" u="none" strike="noStrike" kern="0" cap="none" spc="0" normalizeH="0" baseline="0" noProof="0" dirty="0">
                <a:ln>
                  <a:noFill/>
                </a:ln>
                <a:solidFill>
                  <a:srgbClr val="000000"/>
                </a:solidFill>
                <a:effectLst/>
                <a:uLnTx/>
                <a:uFillTx/>
                <a:latin typeface="Arial"/>
                <a:cs typeface="Arial"/>
                <a:sym typeface="Arial"/>
              </a:rPr>
              <a:t>　　　承認を得る事</a:t>
            </a:r>
          </a:p>
        </p:txBody>
      </p:sp>
    </p:spTree>
    <p:extLst>
      <p:ext uri="{BB962C8B-B14F-4D97-AF65-F5344CB8AC3E}">
        <p14:creationId xmlns:p14="http://schemas.microsoft.com/office/powerpoint/2010/main" val="852170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884B2963-FC95-443A-860C-B2B3F7BFC6C6}"/>
              </a:ext>
            </a:extLst>
          </p:cNvPr>
          <p:cNvSpPr txBox="1"/>
          <p:nvPr/>
        </p:nvSpPr>
        <p:spPr>
          <a:xfrm>
            <a:off x="1914060" y="79744"/>
            <a:ext cx="5315879" cy="461665"/>
          </a:xfrm>
          <a:prstGeom prst="rect">
            <a:avLst/>
          </a:prstGeom>
          <a:noFill/>
        </p:spPr>
        <p:txBody>
          <a:bodyPr wrap="none" rtlCol="0">
            <a:spAutoFit/>
          </a:bodyPr>
          <a:lstStyle/>
          <a:p>
            <a:pPr marL="0" marR="0" lvl="0" indent="139700" algn="l" defTabSz="914400" rtl="0" eaLnBrk="0" fontAlgn="base" latinLnBrk="0" hangingPunct="0">
              <a:lnSpc>
                <a:spcPct val="100000"/>
              </a:lnSpc>
              <a:spcBef>
                <a:spcPct val="0"/>
              </a:spcBef>
              <a:spcAft>
                <a:spcPct val="0"/>
              </a:spcAft>
              <a:buClrTx/>
              <a:buSzTx/>
              <a:buFontTx/>
              <a:buNone/>
              <a:tabLst/>
              <a:defRPr/>
            </a:pPr>
            <a:r>
              <a:rPr kumimoji="0"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COVID-19</a:t>
            </a:r>
            <a:r>
              <a:rPr kumimoji="0"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に係る医療廃棄物の分類例</a:t>
            </a:r>
            <a:endParaRPr kumimoji="0" lang="ja-JP" altLang="en-US" sz="24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endParaRPr>
          </a:p>
        </p:txBody>
      </p:sp>
      <p:graphicFrame>
        <p:nvGraphicFramePr>
          <p:cNvPr id="2" name="表 1">
            <a:extLst>
              <a:ext uri="{FF2B5EF4-FFF2-40B4-BE49-F238E27FC236}">
                <a16:creationId xmlns:a16="http://schemas.microsoft.com/office/drawing/2014/main" id="{196B0BF4-02D0-41D8-93AA-836CD9A8137D}"/>
              </a:ext>
            </a:extLst>
          </p:cNvPr>
          <p:cNvGraphicFramePr>
            <a:graphicFrameLocks noGrp="1"/>
          </p:cNvGraphicFramePr>
          <p:nvPr/>
        </p:nvGraphicFramePr>
        <p:xfrm>
          <a:off x="513759" y="597935"/>
          <a:ext cx="8151775" cy="6079615"/>
        </p:xfrm>
        <a:graphic>
          <a:graphicData uri="http://schemas.openxmlformats.org/drawingml/2006/table">
            <a:tbl>
              <a:tblPr firstRow="1" firstCol="1" bandRow="1">
                <a:tableStyleId>{5C22544A-7EE6-4342-B048-85BDC9FD1C3A}</a:tableStyleId>
              </a:tblPr>
              <a:tblGrid>
                <a:gridCol w="2367932">
                  <a:extLst>
                    <a:ext uri="{9D8B030D-6E8A-4147-A177-3AD203B41FA5}">
                      <a16:colId xmlns:a16="http://schemas.microsoft.com/office/drawing/2014/main" val="3289675920"/>
                    </a:ext>
                  </a:extLst>
                </a:gridCol>
                <a:gridCol w="2804203">
                  <a:extLst>
                    <a:ext uri="{9D8B030D-6E8A-4147-A177-3AD203B41FA5}">
                      <a16:colId xmlns:a16="http://schemas.microsoft.com/office/drawing/2014/main" val="4072491052"/>
                    </a:ext>
                  </a:extLst>
                </a:gridCol>
                <a:gridCol w="2979640">
                  <a:extLst>
                    <a:ext uri="{9D8B030D-6E8A-4147-A177-3AD203B41FA5}">
                      <a16:colId xmlns:a16="http://schemas.microsoft.com/office/drawing/2014/main" val="2641642561"/>
                    </a:ext>
                  </a:extLst>
                </a:gridCol>
              </a:tblGrid>
              <a:tr h="332155">
                <a:tc>
                  <a:txBody>
                    <a:bodyPr/>
                    <a:lstStyle/>
                    <a:p>
                      <a:pPr algn="ctr"/>
                      <a:r>
                        <a:rPr lang="en-US" sz="110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r>
                        <a:rPr lang="ja-JP" sz="1800" kern="0" dirty="0">
                          <a:effectLst/>
                        </a:rPr>
                        <a:t>該当物種類</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r>
                        <a:rPr lang="ja-JP" sz="1800" kern="0" dirty="0">
                          <a:effectLst/>
                        </a:rPr>
                        <a:t>廃棄方法</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33236088"/>
                  </a:ext>
                </a:extLst>
              </a:tr>
              <a:tr h="1660779">
                <a:tc>
                  <a:txBody>
                    <a:bodyPr/>
                    <a:lstStyle/>
                    <a:p>
                      <a:pPr algn="l"/>
                      <a:r>
                        <a:rPr lang="ja-JP" sz="1800" kern="0" dirty="0">
                          <a:effectLst/>
                        </a:rPr>
                        <a:t>感染性医療廃棄物</a:t>
                      </a:r>
                      <a:br>
                        <a:rPr lang="en-US" sz="1800" kern="0" dirty="0">
                          <a:effectLst/>
                        </a:rPr>
                      </a:br>
                      <a:r>
                        <a:rPr lang="ja-JP" sz="1500" kern="0" dirty="0">
                          <a:effectLst/>
                        </a:rPr>
                        <a:t>（特別管理産業廃棄物）</a:t>
                      </a:r>
                      <a:endParaRPr lang="ja-JP" sz="15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ja-JP" sz="1800" kern="0">
                          <a:effectLst/>
                        </a:rPr>
                        <a:t>陽性者エリアにて着用済みの</a:t>
                      </a:r>
                      <a:r>
                        <a:rPr lang="en-US" sz="1800" kern="0">
                          <a:effectLst/>
                        </a:rPr>
                        <a:t>PPE</a:t>
                      </a:r>
                      <a:r>
                        <a:rPr lang="ja-JP" sz="1800" kern="0">
                          <a:effectLst/>
                        </a:rPr>
                        <a:t>や使用済み物品、陽性者エリアから発生した業務に係る廃棄物全て</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ja-JP" sz="1800" kern="0" dirty="0">
                          <a:effectLst/>
                        </a:rPr>
                        <a:t>感染性廃棄物容器は足ふみで開く蓋</a:t>
                      </a:r>
                      <a:r>
                        <a:rPr lang="ja-JP" altLang="en-US" sz="1800" kern="0" dirty="0">
                          <a:effectLst/>
                        </a:rPr>
                        <a:t>付き</a:t>
                      </a:r>
                      <a:r>
                        <a:rPr lang="ja-JP" sz="1800" kern="0" dirty="0">
                          <a:effectLst/>
                        </a:rPr>
                        <a:t>が原則、針や突起物は硬質容器へ廃棄、指定業者による焼却か埋立処理となる</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57716642"/>
                  </a:ext>
                </a:extLst>
              </a:tr>
              <a:tr h="1660779">
                <a:tc>
                  <a:txBody>
                    <a:bodyPr/>
                    <a:lstStyle/>
                    <a:p>
                      <a:pPr algn="l"/>
                      <a:r>
                        <a:rPr lang="ja-JP" sz="1800" kern="0" dirty="0">
                          <a:effectLst/>
                        </a:rPr>
                        <a:t>医療廃棄物</a:t>
                      </a:r>
                      <a:endParaRPr lang="ja-JP" sz="1800" kern="100" dirty="0">
                        <a:effectLst/>
                      </a:endParaRPr>
                    </a:p>
                    <a:p>
                      <a:pPr algn="l"/>
                      <a:r>
                        <a:rPr lang="ja-JP" sz="1800" kern="0" dirty="0">
                          <a:effectLst/>
                        </a:rPr>
                        <a:t>（産業廃棄物）</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ja-JP" sz="1800" kern="0" dirty="0">
                          <a:effectLst/>
                        </a:rPr>
                        <a:t>濃厚接触者を含む非感染者へ係る医療廃棄物（但し、血液や体液、糞便などの付着の可能性がある場合は感染性）</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ja-JP" sz="1800" kern="0">
                          <a:effectLst/>
                        </a:rPr>
                        <a:t>その施設の廃棄物マニュアルに準ずるが、一般的には市町指定の産業廃棄物専用ビニール袋か、厚手のビニール袋へ入れる</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2248859246"/>
                  </a:ext>
                </a:extLst>
              </a:tr>
              <a:tr h="1081029">
                <a:tc>
                  <a:txBody>
                    <a:bodyPr/>
                    <a:lstStyle/>
                    <a:p>
                      <a:pPr algn="l"/>
                      <a:r>
                        <a:rPr lang="ja-JP" sz="1800" kern="0" dirty="0">
                          <a:effectLst/>
                        </a:rPr>
                        <a:t>感染性一般廃棄物</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ja-JP" sz="1800" kern="0">
                          <a:effectLst/>
                        </a:rPr>
                        <a:t>陽性者病室内で発生する業務以外の廃棄物、不用リネンや生活物品、紙類など</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ja-JP" sz="1800" kern="0">
                          <a:effectLst/>
                        </a:rPr>
                        <a:t>厚手のビニール袋へ二重で入れて７２時間経過後に、廃棄物運搬業者へ渡す</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4032474807"/>
                  </a:ext>
                </a:extLst>
              </a:tr>
              <a:tr h="1328622">
                <a:tc>
                  <a:txBody>
                    <a:bodyPr/>
                    <a:lstStyle/>
                    <a:p>
                      <a:pPr algn="l"/>
                      <a:r>
                        <a:rPr lang="ja-JP" sz="1800" kern="0" dirty="0">
                          <a:effectLst/>
                        </a:rPr>
                        <a:t>一般廃棄物</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ja-JP" sz="1800" kern="0" dirty="0">
                          <a:effectLst/>
                        </a:rPr>
                        <a:t>濃厚接触者を含む非感染者から発生する業務以外の廃棄物、不用リネンや生活物品、紙類など</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l"/>
                      <a:r>
                        <a:rPr lang="ja-JP" sz="1800" kern="0" dirty="0">
                          <a:effectLst/>
                        </a:rPr>
                        <a:t>一般家庭における分別廃棄ルールに準ずる</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4018504718"/>
                  </a:ext>
                </a:extLst>
              </a:tr>
            </a:tbl>
          </a:graphicData>
        </a:graphic>
      </p:graphicFrame>
    </p:spTree>
    <p:extLst>
      <p:ext uri="{BB962C8B-B14F-4D97-AF65-F5344CB8AC3E}">
        <p14:creationId xmlns:p14="http://schemas.microsoft.com/office/powerpoint/2010/main" val="3301875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884B2963-FC95-443A-860C-B2B3F7BFC6C6}"/>
              </a:ext>
            </a:extLst>
          </p:cNvPr>
          <p:cNvSpPr txBox="1"/>
          <p:nvPr/>
        </p:nvSpPr>
        <p:spPr>
          <a:xfrm>
            <a:off x="1914060" y="79744"/>
            <a:ext cx="5174815" cy="461665"/>
          </a:xfrm>
          <a:prstGeom prst="rect">
            <a:avLst/>
          </a:prstGeom>
          <a:noFill/>
        </p:spPr>
        <p:txBody>
          <a:bodyPr wrap="none" rtlCol="0">
            <a:spAutoFit/>
          </a:bodyPr>
          <a:lstStyle/>
          <a:p>
            <a:pPr marL="0" marR="0" lvl="0" indent="139700" algn="l" defTabSz="914400" rtl="0" eaLnBrk="0" fontAlgn="base" latinLnBrk="0" hangingPunct="0">
              <a:lnSpc>
                <a:spcPct val="100000"/>
              </a:lnSpc>
              <a:spcBef>
                <a:spcPct val="0"/>
              </a:spcBef>
              <a:spcAft>
                <a:spcPct val="0"/>
              </a:spcAft>
              <a:buClrTx/>
              <a:buSzTx/>
              <a:buFontTx/>
              <a:buNone/>
              <a:tabLst/>
              <a:defRPr/>
            </a:pPr>
            <a:r>
              <a:rPr kumimoji="0"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COVID-19</a:t>
            </a:r>
            <a:r>
              <a:rPr kumimoji="0"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Arial" panose="020B0604020202020204" pitchFamily="34" charset="0"/>
              </a:rPr>
              <a:t>に係るリネン消毒処置の例</a:t>
            </a:r>
            <a:endParaRPr kumimoji="0" lang="ja-JP" altLang="en-US" sz="24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endParaRPr>
          </a:p>
        </p:txBody>
      </p:sp>
      <p:sp>
        <p:nvSpPr>
          <p:cNvPr id="5" name="テキスト ボックス 2">
            <a:extLst>
              <a:ext uri="{FF2B5EF4-FFF2-40B4-BE49-F238E27FC236}">
                <a16:creationId xmlns:a16="http://schemas.microsoft.com/office/drawing/2014/main" id="{C430B461-9DA7-465E-8F60-F19AE0138110}"/>
              </a:ext>
            </a:extLst>
          </p:cNvPr>
          <p:cNvSpPr txBox="1">
            <a:spLocks noChangeArrowheads="1"/>
          </p:cNvSpPr>
          <p:nvPr/>
        </p:nvSpPr>
        <p:spPr bwMode="auto">
          <a:xfrm>
            <a:off x="287080" y="590106"/>
            <a:ext cx="8644270" cy="556082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A</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：熱水消毒（</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80°C</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10</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分）</a:t>
            </a:r>
            <a:endParaRPr kumimoji="0"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ja-JP" altLang="en-US" sz="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B</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0.05%</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500 ppm</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0.1%</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1,000ppm</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）の次亜塩素酸</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N a</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溶液に</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30</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分間浸漬後、洗濯</a:t>
            </a:r>
            <a:endPar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C</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：寝具類を水溶性バッグ（</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PVA</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フィルム等）に入れ、しっかりと口を締め、更にそれをビニール袋に入れて、二重に密閉した状態で外側を</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0.05%</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500ppm</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）の次亜塩素酸</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N</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拭又は含有率</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70%</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以上のエタノールで清拭、その後熱水消毒可能なリネン業者へ引き渡す</a:t>
            </a:r>
            <a:endPar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D</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：寝具類に含有率</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70%</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以上のエタノールを、近距離でまんべんなく吹き付けした上でビニール袋二重に密閉し、外側を</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0.05%</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500ppm</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）の次亜塩素酸</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N a</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で清拭又は含有率</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70%</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以上のエタノールで清拭、</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72</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時間放置後に業者引き渡し</a:t>
            </a:r>
            <a:endPar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E</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：寝具類をビニール袋で二重に密閉し、感染の危険のある旨を表示の上、縛り口付近の袋外側を</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0.05%</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500ppm</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）の次亜塩素酸</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Na</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で清拭又は含有率</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70%</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以上のエタノール等で清拭、</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72</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時間放置</a:t>
            </a:r>
            <a:endPar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US" sz="8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F</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：病院内で</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E</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の処理も困難な場合は、感染性廃棄物として適切に処理</a:t>
            </a:r>
            <a:endPar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 </a:t>
            </a:r>
            <a:endPar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評価と結論</a:t>
            </a:r>
            <a:r>
              <a:rPr kumimoji="0"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endPar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・ＡとＢが望ましいが、日常労力の負担となる。Ｃは業者の対応可否とコスト高が欠点。</a:t>
            </a:r>
            <a:endPar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・Ｄは労力負担となる。Ｅは最も労力掛からないが、ＤとＥは</a:t>
            </a:r>
            <a:r>
              <a:rPr kumimoji="0" 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72</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時間一時保管場所の確保が必要。　最も労力がかからないのはＦであるがコストは高くなる。</a:t>
            </a:r>
            <a:endPar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2" name="テキスト ボックス 1">
            <a:extLst>
              <a:ext uri="{FF2B5EF4-FFF2-40B4-BE49-F238E27FC236}">
                <a16:creationId xmlns:a16="http://schemas.microsoft.com/office/drawing/2014/main" id="{59E748B1-F6B8-476A-8F1C-C5D6B9D7800C}"/>
              </a:ext>
            </a:extLst>
          </p:cNvPr>
          <p:cNvSpPr txBox="1"/>
          <p:nvPr/>
        </p:nvSpPr>
        <p:spPr>
          <a:xfrm>
            <a:off x="772668" y="6254718"/>
            <a:ext cx="826380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厚生労働省：医療機関における新型コロナウイルスに感染する危険のある寝具類の取り扱いについて</a:t>
            </a:r>
            <a:endParaRPr kumimoji="1" lang="en-US" altLang="ja-JP" sz="14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mn-cs"/>
              </a:rPr>
              <a:t>日本病院寝具協会：新型コロナウイルス感染の危険のある寝具類の処理方法について</a:t>
            </a:r>
          </a:p>
        </p:txBody>
      </p:sp>
    </p:spTree>
    <p:extLst>
      <p:ext uri="{BB962C8B-B14F-4D97-AF65-F5344CB8AC3E}">
        <p14:creationId xmlns:p14="http://schemas.microsoft.com/office/powerpoint/2010/main" val="1020107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2">
            <a:extLst>
              <a:ext uri="{FF2B5EF4-FFF2-40B4-BE49-F238E27FC236}">
                <a16:creationId xmlns:a16="http://schemas.microsoft.com/office/drawing/2014/main" id="{4467AB6E-A050-4D7B-BF49-01DC378A2733}"/>
              </a:ext>
            </a:extLst>
          </p:cNvPr>
          <p:cNvSpPr txBox="1">
            <a:spLocks noChangeArrowheads="1"/>
          </p:cNvSpPr>
          <p:nvPr/>
        </p:nvSpPr>
        <p:spPr bwMode="auto">
          <a:xfrm>
            <a:off x="284421" y="245637"/>
            <a:ext cx="8607862" cy="636578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24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0" lang="ja-JP" altLang="en-US" sz="24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陽性患者（元陽性患者）死亡時に発生した諸問題</a:t>
            </a:r>
            <a:r>
              <a:rPr kumimoji="0" lang="en-US" altLang="ja-JP" sz="24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05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・人生会議（</a:t>
            </a:r>
            <a:r>
              <a:rPr kumimoji="0" lang="en-US" altLang="ja-JP" sz="2200" b="0" i="0" u="none" strike="noStrike" kern="1200" cap="none" spc="0" normalizeH="0" baseline="0" noProof="0" dirty="0">
                <a:ln>
                  <a:noFill/>
                </a:ln>
                <a:solidFill>
                  <a:srgbClr val="000000"/>
                </a:solidFill>
                <a:effectLst/>
                <a:uLnTx/>
                <a:uFillTx/>
                <a:latin typeface="Arial" panose="020B0604020202020204" pitchFamily="34" charset="0"/>
                <a:ea typeface="游ゴシック" panose="020B0400000000000000" pitchFamily="50" charset="-128"/>
                <a:cs typeface="+mn-cs"/>
              </a:rPr>
              <a:t>Advance Care Planning</a:t>
            </a: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）が取れていても、</a:t>
            </a:r>
            <a:r>
              <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COVID-19</a:t>
            </a: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陽性で亡くなりそうな場合は、家族が納得しないことがあった。</a:t>
            </a:r>
            <a:endPar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 </a:t>
            </a: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主治医が、主な死因が</a:t>
            </a:r>
            <a:r>
              <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COVID-19</a:t>
            </a: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ではない診断しても、家族が納得しないことがあった。</a:t>
            </a:r>
            <a:endPar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・陽性患者及び元陽性患者</a:t>
            </a:r>
            <a:r>
              <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治癒済み</a:t>
            </a:r>
            <a:r>
              <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が死亡した場合の死亡診断書への記述取り決めは、必ず担当保健師とも協議した上で、医局医師全体へ周知する。</a:t>
            </a:r>
            <a:endPar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・夜間や週末など、外部からの非常勤医師が当直する場合も、取り決めしておく必要がある。</a:t>
            </a:r>
            <a:endPar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・カルテや診療禄への記述統一が望ましい。</a:t>
            </a:r>
            <a:endPar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COVID-19</a:t>
            </a: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感染者専用の火葬場への霊柩車同乗、及び火葬立ち合いは出来ないため、タブレット画面または家族にＰＰＥ装着させて最後の面会をさせるなど配慮が必要。</a:t>
            </a:r>
            <a:endPar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・平時からお願いしている葬儀会社へ事前に確認し、手順をマニュアル化。</a:t>
            </a:r>
            <a:endPar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・後々トラブルになることもあるので、行政</a:t>
            </a:r>
            <a:r>
              <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0" lang="ja-JP" altLang="en-US"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保健所）にもよく相談すること。</a:t>
            </a:r>
            <a:endParaRPr kumimoji="0"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Tree>
    <p:extLst>
      <p:ext uri="{BB962C8B-B14F-4D97-AF65-F5344CB8AC3E}">
        <p14:creationId xmlns:p14="http://schemas.microsoft.com/office/powerpoint/2010/main" val="3020756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780275-3A3D-467B-AF33-304097327473}"/>
              </a:ext>
            </a:extLst>
          </p:cNvPr>
          <p:cNvSpPr>
            <a:spLocks noGrp="1"/>
          </p:cNvSpPr>
          <p:nvPr>
            <p:ph type="ctrTitle"/>
          </p:nvPr>
        </p:nvSpPr>
        <p:spPr>
          <a:xfrm>
            <a:off x="846070" y="238852"/>
            <a:ext cx="7451856" cy="997526"/>
          </a:xfrm>
        </p:spPr>
        <p:txBody>
          <a:bodyPr>
            <a:normAutofit/>
          </a:bodyPr>
          <a:lstStyle/>
          <a:p>
            <a:r>
              <a:rPr kumimoji="1" lang="ja-JP" altLang="en-US" sz="3200" dirty="0"/>
              <a:t>〇〇病棟での</a:t>
            </a:r>
            <a:r>
              <a:rPr kumimoji="1" lang="en-US" altLang="ja-JP" sz="3200" dirty="0"/>
              <a:t>COVID-19</a:t>
            </a:r>
            <a:r>
              <a:rPr kumimoji="1" lang="ja-JP" altLang="en-US" sz="3200" dirty="0"/>
              <a:t>陽性患者</a:t>
            </a:r>
            <a:br>
              <a:rPr kumimoji="1" lang="en-US" altLang="ja-JP" sz="3200" dirty="0"/>
            </a:br>
            <a:r>
              <a:rPr kumimoji="1" lang="ja-JP" altLang="en-US" sz="3200" dirty="0">
                <a:solidFill>
                  <a:srgbClr val="0070C0"/>
                </a:solidFill>
              </a:rPr>
              <a:t>危篤・</a:t>
            </a:r>
            <a:r>
              <a:rPr kumimoji="1" lang="ja-JP" altLang="en-US" sz="3200" dirty="0">
                <a:solidFill>
                  <a:schemeClr val="accent1"/>
                </a:solidFill>
              </a:rPr>
              <a:t>死亡時</a:t>
            </a:r>
            <a:r>
              <a:rPr kumimoji="1" lang="ja-JP" altLang="en-US" sz="3200" dirty="0"/>
              <a:t>の対応（例）</a:t>
            </a:r>
          </a:p>
        </p:txBody>
      </p:sp>
      <p:sp>
        <p:nvSpPr>
          <p:cNvPr id="3" name="字幕 2">
            <a:extLst>
              <a:ext uri="{FF2B5EF4-FFF2-40B4-BE49-F238E27FC236}">
                <a16:creationId xmlns:a16="http://schemas.microsoft.com/office/drawing/2014/main" id="{57368AE6-FE1F-4384-B544-FE230AD8FEC0}"/>
              </a:ext>
            </a:extLst>
          </p:cNvPr>
          <p:cNvSpPr>
            <a:spLocks noGrp="1"/>
          </p:cNvSpPr>
          <p:nvPr>
            <p:ph type="subTitle" idx="1"/>
          </p:nvPr>
        </p:nvSpPr>
        <p:spPr>
          <a:xfrm>
            <a:off x="166743" y="1229172"/>
            <a:ext cx="8810513" cy="4933884"/>
          </a:xfrm>
        </p:spPr>
        <p:txBody>
          <a:bodyPr>
            <a:normAutofit/>
          </a:bodyPr>
          <a:lstStyle/>
          <a:p>
            <a:pPr algn="l"/>
            <a:r>
              <a:rPr kumimoji="1" lang="ja-JP" altLang="en-US" dirty="0"/>
              <a:t>・〇〇号室で対応する</a:t>
            </a:r>
            <a:endParaRPr kumimoji="1" lang="en-US" altLang="ja-JP" dirty="0"/>
          </a:p>
          <a:p>
            <a:pPr algn="l"/>
            <a:r>
              <a:rPr kumimoji="1" lang="ja-JP" altLang="en-US" dirty="0"/>
              <a:t>・家族が対面を希望する際は、死亡後にフルＰＰＥ着用で対面する</a:t>
            </a:r>
            <a:endParaRPr kumimoji="1" lang="en-US" altLang="ja-JP" sz="1800" dirty="0"/>
          </a:p>
          <a:p>
            <a:pPr algn="l"/>
            <a:r>
              <a:rPr kumimoji="1" lang="ja-JP" altLang="en-US" dirty="0"/>
              <a:t>・対面は５分程度とする。</a:t>
            </a:r>
            <a:endParaRPr kumimoji="1" lang="en-US" altLang="ja-JP" dirty="0"/>
          </a:p>
          <a:p>
            <a:pPr algn="l"/>
            <a:r>
              <a:rPr kumimoji="1" lang="ja-JP" altLang="en-US" dirty="0"/>
              <a:t>・死後の処置はフルＰＰＥ着用で通常通りの処置を実施</a:t>
            </a:r>
            <a:endParaRPr kumimoji="1" lang="en-US" altLang="ja-JP" dirty="0"/>
          </a:p>
          <a:p>
            <a:pPr algn="l"/>
            <a:r>
              <a:rPr kumimoji="1" lang="ja-JP" altLang="en-US" dirty="0"/>
              <a:t>・〇〇号室で納体袋に入れる。</a:t>
            </a:r>
            <a:endParaRPr kumimoji="1" lang="en-US" altLang="ja-JP" dirty="0"/>
          </a:p>
          <a:p>
            <a:pPr marL="357188" indent="-306388" algn="l"/>
            <a:r>
              <a:rPr kumimoji="1" lang="ja-JP" altLang="en-US" dirty="0"/>
              <a:t>・ストレチャーに移乗後、〇エレベーターで</a:t>
            </a:r>
            <a:r>
              <a:rPr kumimoji="1" lang="en-US" altLang="ja-JP" dirty="0"/>
              <a:t>1</a:t>
            </a:r>
            <a:r>
              <a:rPr kumimoji="1" lang="ja-JP" altLang="en-US" dirty="0"/>
              <a:t>階に降り〇〇室で納棺する。</a:t>
            </a:r>
            <a:endParaRPr kumimoji="1" lang="en-US" altLang="ja-JP" dirty="0"/>
          </a:p>
          <a:p>
            <a:pPr marL="357188" indent="-306388" algn="l"/>
            <a:r>
              <a:rPr kumimoji="1" lang="ja-JP" altLang="en-US" dirty="0"/>
              <a:t>・納体袋に入られてから後のご遺体との対面は、グリーンエリアで行う。（納体袋の隅の小窓からしかお顔が見られない）</a:t>
            </a:r>
            <a:endParaRPr kumimoji="1" lang="en-US" altLang="ja-JP" dirty="0"/>
          </a:p>
          <a:p>
            <a:pPr algn="l"/>
            <a:r>
              <a:rPr kumimoji="1" lang="ja-JP" altLang="en-US" dirty="0"/>
              <a:t>・送り出した後は〇〇室の消毒を行う。</a:t>
            </a:r>
            <a:endParaRPr kumimoji="1" lang="en-US" altLang="ja-JP" dirty="0"/>
          </a:p>
        </p:txBody>
      </p:sp>
    </p:spTree>
    <p:extLst>
      <p:ext uri="{BB962C8B-B14F-4D97-AF65-F5344CB8AC3E}">
        <p14:creationId xmlns:p14="http://schemas.microsoft.com/office/powerpoint/2010/main" val="3861809558"/>
      </p:ext>
    </p:extLst>
  </p:cSld>
  <p:clrMapOvr>
    <a:masterClrMapping/>
  </p:clrMapOvr>
</p:sld>
</file>

<file path=ppt/theme/theme1.xml><?xml version="1.0" encoding="utf-8"?>
<a:theme xmlns:a="http://schemas.openxmlformats.org/drawingml/2006/main" name="Office テーマ">
  <a:themeElements>
    <a:clrScheme name="Office テーマ">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テーマ">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6611</TotalTime>
  <Words>1658</Words>
  <Application>Microsoft Office PowerPoint</Application>
  <PresentationFormat>画面に合わせる (4:3)</PresentationFormat>
  <Paragraphs>124</Paragraphs>
  <Slides>9</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3</vt:i4>
      </vt:variant>
      <vt:variant>
        <vt:lpstr>スライド タイトル</vt:lpstr>
      </vt:variant>
      <vt:variant>
        <vt:i4>9</vt:i4>
      </vt:variant>
    </vt:vector>
  </HeadingPairs>
  <TitlesOfParts>
    <vt:vector size="18" baseType="lpstr">
      <vt:lpstr>ＭＳ Ｐゴシック</vt:lpstr>
      <vt:lpstr>游ゴシック</vt:lpstr>
      <vt:lpstr>游明朝</vt:lpstr>
      <vt:lpstr>Arial</vt:lpstr>
      <vt:lpstr>Calibri</vt:lpstr>
      <vt:lpstr>Calibri Light</vt:lpstr>
      <vt:lpstr>Office テーマ</vt:lpstr>
      <vt:lpstr>1_Office テーマ</vt:lpstr>
      <vt:lpstr>2_Office テーマ</vt:lpstr>
      <vt:lpstr>PowerPoint プレゼンテーション</vt:lpstr>
      <vt:lpstr>〇〇病院　濃厚接触者の定義（9/24～）</vt:lpstr>
      <vt:lpstr>PowerPoint プレゼンテーション</vt:lpstr>
      <vt:lpstr>〇〇病棟でのCOVID-19陽性患者 危篤・死亡時の対応（9/??～)</vt:lpstr>
      <vt:lpstr>PowerPoint プレゼンテーション</vt:lpstr>
      <vt:lpstr>PowerPoint プレゼンテーション</vt:lpstr>
      <vt:lpstr>PowerPoint プレゼンテーション</vt:lpstr>
      <vt:lpstr>PowerPoint プレゼンテーション</vt:lpstr>
      <vt:lpstr>〇〇病棟でのCOVID-19陽性患者 危篤・死亡時の対応（例）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Taji Akihiro</dc:creator>
  <cp:lastModifiedBy>Taji Akihiro</cp:lastModifiedBy>
  <cp:revision>510</cp:revision>
  <cp:lastPrinted>2022-02-07T03:23:52Z</cp:lastPrinted>
  <dcterms:created xsi:type="dcterms:W3CDTF">2020-10-01T05:00:39Z</dcterms:created>
  <dcterms:modified xsi:type="dcterms:W3CDTF">2022-03-21T03:48:27Z</dcterms:modified>
</cp:coreProperties>
</file>