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3"/>
  </p:notesMasterIdLst>
  <p:sldIdLst>
    <p:sldId id="2915" r:id="rId2"/>
  </p:sldIdLst>
  <p:sldSz cx="9144000" cy="6858000" type="screen4x3"/>
  <p:notesSz cx="9934575" cy="143637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9" roundtripDataSignature="AMtx7mijpH/tDsCSUBabS2aOo3zscb90I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54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4304982" cy="7206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2190" tIns="66077" rIns="132190" bIns="66077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627295" y="0"/>
            <a:ext cx="4304982" cy="7206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2190" tIns="66077" rIns="132190" bIns="66077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733550" y="1795463"/>
            <a:ext cx="6467475" cy="48498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93458" y="6912531"/>
            <a:ext cx="7947659" cy="56557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2190" tIns="66077" rIns="132190" bIns="66077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1" y="13643024"/>
            <a:ext cx="4304982" cy="720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2190" tIns="66077" rIns="132190" bIns="66077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627295" y="13643024"/>
            <a:ext cx="4304982" cy="720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2190" tIns="66077" rIns="132190" bIns="66077" anchor="b" anchorCtr="0">
            <a:noAutofit/>
          </a:bodyPr>
          <a:lstStyle/>
          <a:p>
            <a:pPr algn="r">
              <a:buSzPts val="1200"/>
            </a:pPr>
            <a:fld id="{00000000-1234-1234-1234-123412341234}" type="slidenum">
              <a:rPr lang="en-US" altLang="ja-JP" sz="1700" smtClean="0">
                <a:solidFill>
                  <a:schemeClr val="dk1"/>
                </a:solidFill>
              </a:rPr>
              <a:pPr algn="r">
                <a:buSzPts val="1200"/>
              </a:pPr>
              <a:t>‹#›</a:t>
            </a:fld>
            <a:endParaRPr lang="en-US" sz="17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12931-7335-435D-9870-AAFAAEDF79F1}" type="datetimeFigureOut">
              <a:rPr kumimoji="1" lang="ja-JP" altLang="en-US" smtClean="0"/>
              <a:t>2022/3/21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1153-5D0F-4665-93A3-7B82912A9A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6947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12931-7335-435D-9870-AAFAAEDF79F1}" type="datetimeFigureOut">
              <a:rPr kumimoji="1" lang="ja-JP" altLang="en-US" smtClean="0"/>
              <a:t>2022/3/21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1153-5D0F-4665-93A3-7B82912A9A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4627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12931-7335-435D-9870-AAFAAEDF79F1}" type="datetimeFigureOut">
              <a:rPr kumimoji="1" lang="ja-JP" altLang="en-US" smtClean="0"/>
              <a:t>2022/3/21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1153-5D0F-4665-93A3-7B82912A9A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1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12931-7335-435D-9870-AAFAAEDF79F1}" type="datetimeFigureOut">
              <a:rPr kumimoji="1" lang="ja-JP" altLang="en-US" smtClean="0"/>
              <a:t>2022/3/21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1153-5D0F-4665-93A3-7B82912A9A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5832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12931-7335-435D-9870-AAFAAEDF79F1}" type="datetimeFigureOut">
              <a:rPr kumimoji="1" lang="ja-JP" altLang="en-US" smtClean="0"/>
              <a:t>2022/3/21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1153-5D0F-4665-93A3-7B82912A9A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0416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12931-7335-435D-9870-AAFAAEDF79F1}" type="datetimeFigureOut">
              <a:rPr kumimoji="1" lang="ja-JP" altLang="en-US" smtClean="0"/>
              <a:t>2022/3/21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1153-5D0F-4665-93A3-7B82912A9A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6786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12931-7335-435D-9870-AAFAAEDF79F1}" type="datetimeFigureOut">
              <a:rPr kumimoji="1" lang="ja-JP" altLang="en-US" smtClean="0"/>
              <a:t>2022/3/21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1153-5D0F-4665-93A3-7B82912A9A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1485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12931-7335-435D-9870-AAFAAEDF79F1}" type="datetimeFigureOut">
              <a:rPr kumimoji="1" lang="ja-JP" altLang="en-US" smtClean="0"/>
              <a:t>2022/3/21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1153-5D0F-4665-93A3-7B82912A9A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5725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12931-7335-435D-9870-AAFAAEDF79F1}" type="datetimeFigureOut">
              <a:rPr kumimoji="1" lang="ja-JP" altLang="en-US" smtClean="0"/>
              <a:t>2022/3/21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1153-5D0F-4665-93A3-7B82912A9A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3937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12931-7335-435D-9870-AAFAAEDF79F1}" type="datetimeFigureOut">
              <a:rPr kumimoji="1" lang="ja-JP" altLang="en-US" smtClean="0"/>
              <a:t>2022/3/21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1153-5D0F-4665-93A3-7B82912A9A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7509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12931-7335-435D-9870-AAFAAEDF79F1}" type="datetimeFigureOut">
              <a:rPr kumimoji="1" lang="ja-JP" altLang="en-US" smtClean="0"/>
              <a:t>2022/3/21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F1153-5D0F-4665-93A3-7B82912A9A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4092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12931-7335-435D-9870-AAFAAEDF79F1}" type="datetimeFigureOut">
              <a:rPr kumimoji="1" lang="ja-JP" altLang="en-US" smtClean="0"/>
              <a:t>2022/3/21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F1153-5D0F-4665-93A3-7B82912A9A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505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9CC33F1-2D2F-426C-B6B4-ADA021B47F00}"/>
              </a:ext>
            </a:extLst>
          </p:cNvPr>
          <p:cNvSpPr txBox="1"/>
          <p:nvPr/>
        </p:nvSpPr>
        <p:spPr>
          <a:xfrm>
            <a:off x="1599142" y="29375"/>
            <a:ext cx="5837111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Arial"/>
                <a:sym typeface="Arial"/>
              </a:rPr>
              <a:t>COVID-19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Arial"/>
                <a:sym typeface="Arial"/>
              </a:rPr>
              <a:t>陽性患者・疑い患者への感染対応概念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Arial"/>
              <a:sym typeface="Arial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B73938E-5825-4C7E-9D98-1AA1A907DD81}"/>
              </a:ext>
            </a:extLst>
          </p:cNvPr>
          <p:cNvSpPr/>
          <p:nvPr/>
        </p:nvSpPr>
        <p:spPr>
          <a:xfrm>
            <a:off x="723840" y="892212"/>
            <a:ext cx="4749800" cy="16653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  <a:sym typeface="Arial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541B9D7-A340-4AFA-9F1B-0C964C1923E1}"/>
              </a:ext>
            </a:extLst>
          </p:cNvPr>
          <p:cNvSpPr/>
          <p:nvPr/>
        </p:nvSpPr>
        <p:spPr>
          <a:xfrm>
            <a:off x="5473640" y="889116"/>
            <a:ext cx="1911625" cy="166539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  <a:sym typeface="Arial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258F474-5815-42B0-BDEB-664AF600FAA2}"/>
              </a:ext>
            </a:extLst>
          </p:cNvPr>
          <p:cNvSpPr/>
          <p:nvPr/>
        </p:nvSpPr>
        <p:spPr>
          <a:xfrm>
            <a:off x="7385265" y="889116"/>
            <a:ext cx="1400535" cy="166539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  <a:sym typeface="Arial"/>
              </a:rPr>
              <a:t>清潔ゾーン</a:t>
            </a:r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12C1D94A-134B-4B44-A5BB-61171D946C49}"/>
              </a:ext>
            </a:extLst>
          </p:cNvPr>
          <p:cNvGrpSpPr/>
          <p:nvPr/>
        </p:nvGrpSpPr>
        <p:grpSpPr>
          <a:xfrm>
            <a:off x="3080718" y="995757"/>
            <a:ext cx="914400" cy="1127760"/>
            <a:chOff x="1231900" y="4988560"/>
            <a:chExt cx="914400" cy="1127760"/>
          </a:xfrm>
        </p:grpSpPr>
        <p:grpSp>
          <p:nvGrpSpPr>
            <p:cNvPr id="18" name="グループ化 17">
              <a:extLst>
                <a:ext uri="{FF2B5EF4-FFF2-40B4-BE49-F238E27FC236}">
                  <a16:creationId xmlns:a16="http://schemas.microsoft.com/office/drawing/2014/main" id="{386C3943-B9E9-4AD5-81F3-8A4F0F420F05}"/>
                </a:ext>
              </a:extLst>
            </p:cNvPr>
            <p:cNvGrpSpPr/>
            <p:nvPr/>
          </p:nvGrpSpPr>
          <p:grpSpPr>
            <a:xfrm>
              <a:off x="1435100" y="4988560"/>
              <a:ext cx="533400" cy="1127760"/>
              <a:chOff x="1442720" y="4988560"/>
              <a:chExt cx="533400" cy="1127760"/>
            </a:xfrm>
          </p:grpSpPr>
          <p:sp>
            <p:nvSpPr>
              <p:cNvPr id="16" name="正方形/長方形 15">
                <a:extLst>
                  <a:ext uri="{FF2B5EF4-FFF2-40B4-BE49-F238E27FC236}">
                    <a16:creationId xmlns:a16="http://schemas.microsoft.com/office/drawing/2014/main" id="{5AC99C37-7715-4753-BF92-E45B2659A1D2}"/>
                  </a:ext>
                </a:extLst>
              </p:cNvPr>
              <p:cNvSpPr/>
              <p:nvPr/>
            </p:nvSpPr>
            <p:spPr>
              <a:xfrm>
                <a:off x="1442720" y="4988560"/>
                <a:ext cx="533400" cy="1127760"/>
              </a:xfrm>
              <a:prstGeom prst="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  <a:sym typeface="Arial"/>
                </a:endParaRPr>
              </a:p>
            </p:txBody>
          </p:sp>
          <p:sp>
            <p:nvSpPr>
              <p:cNvPr id="17" name="正方形/長方形 16">
                <a:extLst>
                  <a:ext uri="{FF2B5EF4-FFF2-40B4-BE49-F238E27FC236}">
                    <a16:creationId xmlns:a16="http://schemas.microsoft.com/office/drawing/2014/main" id="{99588FCB-5E68-404C-A7E3-3A9611AB2B2F}"/>
                  </a:ext>
                </a:extLst>
              </p:cNvPr>
              <p:cNvSpPr/>
              <p:nvPr/>
            </p:nvSpPr>
            <p:spPr>
              <a:xfrm>
                <a:off x="1518920" y="5105400"/>
                <a:ext cx="355600" cy="167640"/>
              </a:xfrm>
              <a:prstGeom prst="rect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  <a:sym typeface="Arial"/>
                </a:endParaRPr>
              </a:p>
            </p:txBody>
          </p:sp>
        </p:grpSp>
        <p:pic>
          <p:nvPicPr>
            <p:cNvPr id="15" name="グラフィックス 14" descr="男の人">
              <a:extLst>
                <a:ext uri="{FF2B5EF4-FFF2-40B4-BE49-F238E27FC236}">
                  <a16:creationId xmlns:a16="http://schemas.microsoft.com/office/drawing/2014/main" id="{E3B4DC01-27F2-4E0E-8765-59D168BA8A7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31900" y="5105400"/>
              <a:ext cx="914400" cy="914400"/>
            </a:xfrm>
            <a:prstGeom prst="rect">
              <a:avLst/>
            </a:prstGeom>
          </p:spPr>
        </p:pic>
      </p:grpSp>
      <p:sp>
        <p:nvSpPr>
          <p:cNvPr id="20" name="矢印: 右 19">
            <a:extLst>
              <a:ext uri="{FF2B5EF4-FFF2-40B4-BE49-F238E27FC236}">
                <a16:creationId xmlns:a16="http://schemas.microsoft.com/office/drawing/2014/main" id="{223B21F2-441C-47A4-ADAC-E9EA2B6E980A}"/>
              </a:ext>
            </a:extLst>
          </p:cNvPr>
          <p:cNvSpPr/>
          <p:nvPr/>
        </p:nvSpPr>
        <p:spPr>
          <a:xfrm rot="10800000">
            <a:off x="5012324" y="1142907"/>
            <a:ext cx="2420310" cy="32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  <a:sym typeface="Arial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FEF8AE60-7352-4EDE-B412-F50F7052FF39}"/>
              </a:ext>
            </a:extLst>
          </p:cNvPr>
          <p:cNvSpPr txBox="1"/>
          <p:nvPr/>
        </p:nvSpPr>
        <p:spPr>
          <a:xfrm>
            <a:off x="7440249" y="1038845"/>
            <a:ext cx="995785" cy="369332"/>
          </a:xfrm>
          <a:prstGeom prst="rect">
            <a:avLst/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Arial"/>
                <a:sym typeface="Arial"/>
              </a:rPr>
              <a:t>PPE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Arial"/>
                <a:sym typeface="Arial"/>
              </a:rPr>
              <a:t>装着</a:t>
            </a:r>
          </a:p>
        </p:txBody>
      </p:sp>
      <p:sp>
        <p:nvSpPr>
          <p:cNvPr id="23" name="矢印: 右 22">
            <a:extLst>
              <a:ext uri="{FF2B5EF4-FFF2-40B4-BE49-F238E27FC236}">
                <a16:creationId xmlns:a16="http://schemas.microsoft.com/office/drawing/2014/main" id="{EE85B8CB-FC0C-4384-9472-78B5CD39F48B}"/>
              </a:ext>
            </a:extLst>
          </p:cNvPr>
          <p:cNvSpPr/>
          <p:nvPr/>
        </p:nvSpPr>
        <p:spPr>
          <a:xfrm>
            <a:off x="3982378" y="1606611"/>
            <a:ext cx="1485863" cy="32004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  <a:sym typeface="Arial"/>
            </a:endParaRPr>
          </a:p>
        </p:txBody>
      </p:sp>
      <p:pic>
        <p:nvPicPr>
          <p:cNvPr id="27" name="グラフィックス 26" descr="ごみ">
            <a:extLst>
              <a:ext uri="{FF2B5EF4-FFF2-40B4-BE49-F238E27FC236}">
                <a16:creationId xmlns:a16="http://schemas.microsoft.com/office/drawing/2014/main" id="{B36B43AD-B2ED-4D4A-81B4-65F96A9F05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28366" y="1563696"/>
            <a:ext cx="456802" cy="456802"/>
          </a:xfrm>
          <a:prstGeom prst="rect">
            <a:avLst/>
          </a:prstGeom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E7E801-B11F-4E0F-BDB2-ED099714B32E}"/>
              </a:ext>
            </a:extLst>
          </p:cNvPr>
          <p:cNvSpPr txBox="1"/>
          <p:nvPr/>
        </p:nvSpPr>
        <p:spPr>
          <a:xfrm>
            <a:off x="5511329" y="1991215"/>
            <a:ext cx="12170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Arial"/>
                <a:sym typeface="Arial"/>
              </a:rPr>
              <a:t>①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Arial"/>
                <a:sym typeface="Arial"/>
              </a:rPr>
              <a:t> PPE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Arial"/>
                <a:sym typeface="Arial"/>
              </a:rPr>
              <a:t>を脱衣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Arial"/>
              <a:sym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Arial"/>
                <a:sym typeface="Arial"/>
              </a:rPr>
              <a:t>②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Arial"/>
                <a:sym typeface="Arial"/>
              </a:rPr>
              <a:t> 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Arial"/>
                <a:sym typeface="Arial"/>
              </a:rPr>
              <a:t>手指消毒</a:t>
            </a:r>
          </a:p>
        </p:txBody>
      </p:sp>
      <p:sp>
        <p:nvSpPr>
          <p:cNvPr id="34" name="矢印: 右 33">
            <a:extLst>
              <a:ext uri="{FF2B5EF4-FFF2-40B4-BE49-F238E27FC236}">
                <a16:creationId xmlns:a16="http://schemas.microsoft.com/office/drawing/2014/main" id="{E277288B-D970-4E13-8464-B6114FE0492B}"/>
              </a:ext>
            </a:extLst>
          </p:cNvPr>
          <p:cNvSpPr/>
          <p:nvPr/>
        </p:nvSpPr>
        <p:spPr>
          <a:xfrm>
            <a:off x="6706169" y="1951679"/>
            <a:ext cx="1217000" cy="32004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  <a:sym typeface="Arial"/>
            </a:endParaRPr>
          </a:p>
        </p:txBody>
      </p: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4717EC7B-CD5F-4036-83B2-13882CE538A1}"/>
              </a:ext>
            </a:extLst>
          </p:cNvPr>
          <p:cNvCxnSpPr>
            <a:cxnSpLocks/>
          </p:cNvCxnSpPr>
          <p:nvPr/>
        </p:nvCxnSpPr>
        <p:spPr>
          <a:xfrm>
            <a:off x="5473640" y="766088"/>
            <a:ext cx="0" cy="184456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586A2009-7AF1-4ADC-955D-7BFBED371E68}"/>
              </a:ext>
            </a:extLst>
          </p:cNvPr>
          <p:cNvSpPr txBox="1"/>
          <p:nvPr/>
        </p:nvSpPr>
        <p:spPr>
          <a:xfrm>
            <a:off x="4049803" y="531390"/>
            <a:ext cx="26981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Arial"/>
                <a:sym typeface="Arial"/>
              </a:rPr>
              <a:t>明確なゾーニングラインが必要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06711637-7033-4269-AB1E-AB50AF5D25C1}"/>
              </a:ext>
            </a:extLst>
          </p:cNvPr>
          <p:cNvSpPr txBox="1"/>
          <p:nvPr/>
        </p:nvSpPr>
        <p:spPr>
          <a:xfrm>
            <a:off x="858113" y="1317578"/>
            <a:ext cx="1851789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Arial"/>
                <a:sym typeface="Arial"/>
              </a:rPr>
              <a:t>・</a:t>
            </a:r>
            <a:r>
              <a:rPr kumimoji="1" lang="en-US" altLang="ja-JP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Arial"/>
                <a:sym typeface="Arial"/>
              </a:rPr>
              <a:t>PCR</a:t>
            </a: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Arial"/>
                <a:sym typeface="Arial"/>
              </a:rPr>
              <a:t>検体採取</a:t>
            </a:r>
            <a:endParaRPr kumimoji="1" lang="en-US" altLang="ja-JP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Arial"/>
              <a:sym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Arial"/>
                <a:sym typeface="Arial"/>
              </a:rPr>
              <a:t>・吸引・吸痰</a:t>
            </a:r>
            <a:endParaRPr kumimoji="1" lang="en-US" altLang="ja-JP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Arial"/>
              <a:sym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Arial"/>
                <a:sym typeface="Arial"/>
              </a:rPr>
              <a:t>・口腔ケア・食事介助</a:t>
            </a:r>
            <a:endParaRPr kumimoji="1" lang="en-US" altLang="ja-JP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Arial"/>
              <a:sym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Arial"/>
                <a:sym typeface="Arial"/>
              </a:rPr>
              <a:t>・その他呼吸器</a:t>
            </a:r>
            <a:endParaRPr kumimoji="1" lang="en-US" altLang="ja-JP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Arial"/>
              <a:sym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Arial"/>
                <a:sym typeface="Arial"/>
              </a:rPr>
              <a:t>　への直接処置など</a:t>
            </a:r>
            <a:endParaRPr kumimoji="1" lang="en-US" altLang="ja-JP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Arial"/>
              <a:sym typeface="Arial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BE9517B-92A6-4DC8-9033-A311DFA7A6F6}"/>
              </a:ext>
            </a:extLst>
          </p:cNvPr>
          <p:cNvSpPr txBox="1"/>
          <p:nvPr/>
        </p:nvSpPr>
        <p:spPr>
          <a:xfrm>
            <a:off x="7857892" y="155440"/>
            <a:ext cx="1109599" cy="307777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游ゴシック" panose="020B0400000000000000" pitchFamily="50" charset="-128"/>
                <a:cs typeface="Arial"/>
                <a:sym typeface="Arial"/>
              </a:rPr>
              <a:t>Ver.220321</a:t>
            </a:r>
            <a:endParaRPr kumimoji="1" lang="ja-JP" alt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游ゴシック" panose="020B0400000000000000" pitchFamily="50" charset="-128"/>
              <a:cs typeface="Arial"/>
              <a:sym typeface="Arial"/>
            </a:endParaRPr>
          </a:p>
        </p:txBody>
      </p:sp>
      <p:pic>
        <p:nvPicPr>
          <p:cNvPr id="39" name="図 38" descr="黒い背景と白い文字&#10;&#10;低い精度で自動的に生成された説明">
            <a:extLst>
              <a:ext uri="{FF2B5EF4-FFF2-40B4-BE49-F238E27FC236}">
                <a16:creationId xmlns:a16="http://schemas.microsoft.com/office/drawing/2014/main" id="{9BF36DF1-2372-46DE-B3D8-9A47EDBEF84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99931">
            <a:off x="8321580" y="757127"/>
            <a:ext cx="578675" cy="256064"/>
          </a:xfrm>
          <a:prstGeom prst="rect">
            <a:avLst/>
          </a:prstGeom>
        </p:spPr>
      </p:pic>
      <p:pic>
        <p:nvPicPr>
          <p:cNvPr id="40" name="図 39" descr="バッグ, 帽子 が含まれている画像&#10;&#10;自動的に生成された説明">
            <a:extLst>
              <a:ext uri="{FF2B5EF4-FFF2-40B4-BE49-F238E27FC236}">
                <a16:creationId xmlns:a16="http://schemas.microsoft.com/office/drawing/2014/main" id="{CFF54E96-8A5C-4945-9E14-176466DB72B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42698">
            <a:off x="8355163" y="1735872"/>
            <a:ext cx="591967" cy="289943"/>
          </a:xfrm>
          <a:prstGeom prst="rect">
            <a:avLst/>
          </a:prstGeom>
        </p:spPr>
      </p:pic>
      <p:grpSp>
        <p:nvGrpSpPr>
          <p:cNvPr id="41" name="グラフィックス 35" descr="歩く 単色塗りつぶし">
            <a:extLst>
              <a:ext uri="{FF2B5EF4-FFF2-40B4-BE49-F238E27FC236}">
                <a16:creationId xmlns:a16="http://schemas.microsoft.com/office/drawing/2014/main" id="{E48AF541-AEAF-4875-8A8B-6F92C98B58A9}"/>
              </a:ext>
            </a:extLst>
          </p:cNvPr>
          <p:cNvGrpSpPr/>
          <p:nvPr/>
        </p:nvGrpSpPr>
        <p:grpSpPr>
          <a:xfrm>
            <a:off x="7997395" y="1869675"/>
            <a:ext cx="289964" cy="411132"/>
            <a:chOff x="7240457" y="2944828"/>
            <a:chExt cx="225516" cy="365177"/>
          </a:xfrm>
          <a:solidFill>
            <a:srgbClr val="0070C0"/>
          </a:solidFill>
        </p:grpSpPr>
        <p:sp>
          <p:nvSpPr>
            <p:cNvPr id="43" name="フリーフォーム: 図形 42">
              <a:extLst>
                <a:ext uri="{FF2B5EF4-FFF2-40B4-BE49-F238E27FC236}">
                  <a16:creationId xmlns:a16="http://schemas.microsoft.com/office/drawing/2014/main" id="{7EAE9B38-89F0-4965-B535-A13131948D15}"/>
                </a:ext>
              </a:extLst>
            </p:cNvPr>
            <p:cNvSpPr/>
            <p:nvPr/>
          </p:nvSpPr>
          <p:spPr>
            <a:xfrm>
              <a:off x="7341176" y="2944828"/>
              <a:ext cx="64390" cy="67940"/>
            </a:xfrm>
            <a:custGeom>
              <a:avLst/>
              <a:gdLst>
                <a:gd name="connsiteX0" fmla="*/ 64390 w 64390"/>
                <a:gd name="connsiteY0" fmla="*/ 33970 h 67940"/>
                <a:gd name="connsiteX1" fmla="*/ 32195 w 64390"/>
                <a:gd name="connsiteY1" fmla="*/ 67940 h 67940"/>
                <a:gd name="connsiteX2" fmla="*/ 0 w 64390"/>
                <a:gd name="connsiteY2" fmla="*/ 33970 h 67940"/>
                <a:gd name="connsiteX3" fmla="*/ 32195 w 64390"/>
                <a:gd name="connsiteY3" fmla="*/ 0 h 67940"/>
                <a:gd name="connsiteX4" fmla="*/ 64390 w 64390"/>
                <a:gd name="connsiteY4" fmla="*/ 33970 h 6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390" h="67940">
                  <a:moveTo>
                    <a:pt x="64390" y="33970"/>
                  </a:moveTo>
                  <a:cubicBezTo>
                    <a:pt x="64390" y="52731"/>
                    <a:pt x="49976" y="67940"/>
                    <a:pt x="32195" y="67940"/>
                  </a:cubicBezTo>
                  <a:cubicBezTo>
                    <a:pt x="14414" y="67940"/>
                    <a:pt x="0" y="52731"/>
                    <a:pt x="0" y="33970"/>
                  </a:cubicBezTo>
                  <a:cubicBezTo>
                    <a:pt x="0" y="15209"/>
                    <a:pt x="14414" y="0"/>
                    <a:pt x="32195" y="0"/>
                  </a:cubicBezTo>
                  <a:cubicBezTo>
                    <a:pt x="49976" y="0"/>
                    <a:pt x="64390" y="15209"/>
                    <a:pt x="64390" y="33970"/>
                  </a:cubicBezTo>
                  <a:close/>
                </a:path>
              </a:pathLst>
            </a:custGeom>
            <a:solidFill>
              <a:srgbClr val="0070C0"/>
            </a:solidFill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ja-JP" alt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游ゴシック" panose="020B0400000000000000" pitchFamily="50" charset="-128"/>
                <a:cs typeface="Arial"/>
                <a:sym typeface="Arial"/>
              </a:endParaRPr>
            </a:p>
          </p:txBody>
        </p:sp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76255B5A-7660-4249-9DAA-85DA4B4C98A4}"/>
                </a:ext>
              </a:extLst>
            </p:cNvPr>
            <p:cNvSpPr/>
            <p:nvPr/>
          </p:nvSpPr>
          <p:spPr>
            <a:xfrm>
              <a:off x="7240457" y="3021260"/>
              <a:ext cx="225516" cy="288745"/>
            </a:xfrm>
            <a:custGeom>
              <a:avLst/>
              <a:gdLst>
                <a:gd name="connsiteX0" fmla="*/ 214609 w 225516"/>
                <a:gd name="connsiteY0" fmla="*/ 90021 h 288745"/>
                <a:gd name="connsiteX1" fmla="*/ 173158 w 225516"/>
                <a:gd name="connsiteY1" fmla="*/ 75583 h 288745"/>
                <a:gd name="connsiteX2" fmla="*/ 149414 w 225516"/>
                <a:gd name="connsiteY2" fmla="*/ 17834 h 288745"/>
                <a:gd name="connsiteX3" fmla="*/ 121244 w 225516"/>
                <a:gd name="connsiteY3" fmla="*/ 0 h 288745"/>
                <a:gd name="connsiteX4" fmla="*/ 107561 w 225516"/>
                <a:gd name="connsiteY4" fmla="*/ 3397 h 288745"/>
                <a:gd name="connsiteX5" fmla="*/ 51219 w 225516"/>
                <a:gd name="connsiteY5" fmla="*/ 26751 h 288745"/>
                <a:gd name="connsiteX6" fmla="*/ 42366 w 225516"/>
                <a:gd name="connsiteY6" fmla="*/ 36093 h 288745"/>
                <a:gd name="connsiteX7" fmla="*/ 22244 w 225516"/>
                <a:gd name="connsiteY7" fmla="*/ 87048 h 288745"/>
                <a:gd name="connsiteX8" fmla="*/ 31098 w 225516"/>
                <a:gd name="connsiteY8" fmla="*/ 109129 h 288745"/>
                <a:gd name="connsiteX9" fmla="*/ 37134 w 225516"/>
                <a:gd name="connsiteY9" fmla="*/ 110403 h 288745"/>
                <a:gd name="connsiteX10" fmla="*/ 52024 w 225516"/>
                <a:gd name="connsiteY10" fmla="*/ 99787 h 288745"/>
                <a:gd name="connsiteX11" fmla="*/ 68524 w 225516"/>
                <a:gd name="connsiteY11" fmla="*/ 55626 h 288745"/>
                <a:gd name="connsiteX12" fmla="*/ 85427 w 225516"/>
                <a:gd name="connsiteY12" fmla="*/ 48832 h 288745"/>
                <a:gd name="connsiteX13" fmla="*/ 57658 w 225516"/>
                <a:gd name="connsiteY13" fmla="*/ 191930 h 288745"/>
                <a:gd name="connsiteX14" fmla="*/ 3732 w 225516"/>
                <a:gd name="connsiteY14" fmla="*/ 261144 h 288745"/>
                <a:gd name="connsiteX15" fmla="*/ 5744 w 225516"/>
                <a:gd name="connsiteY15" fmla="*/ 284923 h 288745"/>
                <a:gd name="connsiteX16" fmla="*/ 15805 w 225516"/>
                <a:gd name="connsiteY16" fmla="*/ 288745 h 288745"/>
                <a:gd name="connsiteX17" fmla="*/ 28280 w 225516"/>
                <a:gd name="connsiteY17" fmla="*/ 282376 h 288745"/>
                <a:gd name="connsiteX18" fmla="*/ 84622 w 225516"/>
                <a:gd name="connsiteY18" fmla="*/ 210189 h 288745"/>
                <a:gd name="connsiteX19" fmla="*/ 87841 w 225516"/>
                <a:gd name="connsiteY19" fmla="*/ 202971 h 288745"/>
                <a:gd name="connsiteX20" fmla="*/ 97500 w 225516"/>
                <a:gd name="connsiteY20" fmla="*/ 153714 h 288745"/>
                <a:gd name="connsiteX21" fmla="*/ 140963 w 225516"/>
                <a:gd name="connsiteY21" fmla="*/ 186835 h 288745"/>
                <a:gd name="connsiteX22" fmla="*/ 140963 w 225516"/>
                <a:gd name="connsiteY22" fmla="*/ 271760 h 288745"/>
                <a:gd name="connsiteX23" fmla="*/ 157061 w 225516"/>
                <a:gd name="connsiteY23" fmla="*/ 288745 h 288745"/>
                <a:gd name="connsiteX24" fmla="*/ 173158 w 225516"/>
                <a:gd name="connsiteY24" fmla="*/ 271760 h 288745"/>
                <a:gd name="connsiteX25" fmla="*/ 173158 w 225516"/>
                <a:gd name="connsiteY25" fmla="*/ 178343 h 288745"/>
                <a:gd name="connsiteX26" fmla="*/ 166719 w 225516"/>
                <a:gd name="connsiteY26" fmla="*/ 164755 h 288745"/>
                <a:gd name="connsiteX27" fmla="*/ 127683 w 225516"/>
                <a:gd name="connsiteY27" fmla="*/ 134606 h 288745"/>
                <a:gd name="connsiteX28" fmla="*/ 138548 w 225516"/>
                <a:gd name="connsiteY28" fmla="*/ 77282 h 288745"/>
                <a:gd name="connsiteX29" fmla="*/ 146195 w 225516"/>
                <a:gd name="connsiteY29" fmla="*/ 95965 h 288745"/>
                <a:gd name="connsiteX30" fmla="*/ 155853 w 225516"/>
                <a:gd name="connsiteY30" fmla="*/ 105307 h 288745"/>
                <a:gd name="connsiteX31" fmla="*/ 204146 w 225516"/>
                <a:gd name="connsiteY31" fmla="*/ 122292 h 288745"/>
                <a:gd name="connsiteX32" fmla="*/ 209377 w 225516"/>
                <a:gd name="connsiteY32" fmla="*/ 123141 h 288745"/>
                <a:gd name="connsiteX33" fmla="*/ 224670 w 225516"/>
                <a:gd name="connsiteY33" fmla="*/ 111676 h 288745"/>
                <a:gd name="connsiteX34" fmla="*/ 214609 w 225516"/>
                <a:gd name="connsiteY34" fmla="*/ 90021 h 288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25516" h="288745">
                  <a:moveTo>
                    <a:pt x="214609" y="90021"/>
                  </a:moveTo>
                  <a:lnTo>
                    <a:pt x="173158" y="75583"/>
                  </a:lnTo>
                  <a:cubicBezTo>
                    <a:pt x="173158" y="75583"/>
                    <a:pt x="150219" y="19533"/>
                    <a:pt x="149414" y="17834"/>
                  </a:cubicBezTo>
                  <a:cubicBezTo>
                    <a:pt x="143780" y="7219"/>
                    <a:pt x="133317" y="0"/>
                    <a:pt x="121244" y="0"/>
                  </a:cubicBezTo>
                  <a:cubicBezTo>
                    <a:pt x="116414" y="0"/>
                    <a:pt x="111585" y="1274"/>
                    <a:pt x="107561" y="3397"/>
                  </a:cubicBezTo>
                  <a:lnTo>
                    <a:pt x="51219" y="26751"/>
                  </a:lnTo>
                  <a:cubicBezTo>
                    <a:pt x="47195" y="28450"/>
                    <a:pt x="43976" y="31847"/>
                    <a:pt x="42366" y="36093"/>
                  </a:cubicBezTo>
                  <a:lnTo>
                    <a:pt x="22244" y="87048"/>
                  </a:lnTo>
                  <a:cubicBezTo>
                    <a:pt x="19024" y="95541"/>
                    <a:pt x="22646" y="105732"/>
                    <a:pt x="31098" y="109129"/>
                  </a:cubicBezTo>
                  <a:cubicBezTo>
                    <a:pt x="33110" y="109978"/>
                    <a:pt x="35122" y="110403"/>
                    <a:pt x="37134" y="110403"/>
                  </a:cubicBezTo>
                  <a:cubicBezTo>
                    <a:pt x="43573" y="110403"/>
                    <a:pt x="49610" y="106581"/>
                    <a:pt x="52024" y="99787"/>
                  </a:cubicBezTo>
                  <a:lnTo>
                    <a:pt x="68524" y="55626"/>
                  </a:lnTo>
                  <a:lnTo>
                    <a:pt x="85427" y="48832"/>
                  </a:lnTo>
                  <a:lnTo>
                    <a:pt x="57658" y="191930"/>
                  </a:lnTo>
                  <a:lnTo>
                    <a:pt x="3732" y="261144"/>
                  </a:lnTo>
                  <a:cubicBezTo>
                    <a:pt x="-1902" y="268363"/>
                    <a:pt x="-1097" y="278979"/>
                    <a:pt x="5744" y="284923"/>
                  </a:cubicBezTo>
                  <a:cubicBezTo>
                    <a:pt x="8561" y="287471"/>
                    <a:pt x="12183" y="288745"/>
                    <a:pt x="15805" y="288745"/>
                  </a:cubicBezTo>
                  <a:cubicBezTo>
                    <a:pt x="20634" y="288745"/>
                    <a:pt x="25061" y="286622"/>
                    <a:pt x="28280" y="282376"/>
                  </a:cubicBezTo>
                  <a:lnTo>
                    <a:pt x="84622" y="210189"/>
                  </a:lnTo>
                  <a:cubicBezTo>
                    <a:pt x="86232" y="208066"/>
                    <a:pt x="87439" y="205519"/>
                    <a:pt x="87841" y="202971"/>
                  </a:cubicBezTo>
                  <a:lnTo>
                    <a:pt x="97500" y="153714"/>
                  </a:lnTo>
                  <a:lnTo>
                    <a:pt x="140963" y="186835"/>
                  </a:lnTo>
                  <a:lnTo>
                    <a:pt x="140963" y="271760"/>
                  </a:lnTo>
                  <a:cubicBezTo>
                    <a:pt x="140963" y="281102"/>
                    <a:pt x="148207" y="288745"/>
                    <a:pt x="157061" y="288745"/>
                  </a:cubicBezTo>
                  <a:cubicBezTo>
                    <a:pt x="165914" y="288745"/>
                    <a:pt x="173158" y="281102"/>
                    <a:pt x="173158" y="271760"/>
                  </a:cubicBezTo>
                  <a:lnTo>
                    <a:pt x="173158" y="178343"/>
                  </a:lnTo>
                  <a:cubicBezTo>
                    <a:pt x="173158" y="172822"/>
                    <a:pt x="170743" y="167727"/>
                    <a:pt x="166719" y="164755"/>
                  </a:cubicBezTo>
                  <a:lnTo>
                    <a:pt x="127683" y="134606"/>
                  </a:lnTo>
                  <a:lnTo>
                    <a:pt x="138548" y="77282"/>
                  </a:lnTo>
                  <a:lnTo>
                    <a:pt x="146195" y="95965"/>
                  </a:lnTo>
                  <a:cubicBezTo>
                    <a:pt x="148207" y="100211"/>
                    <a:pt x="151426" y="103609"/>
                    <a:pt x="155853" y="105307"/>
                  </a:cubicBezTo>
                  <a:lnTo>
                    <a:pt x="204146" y="122292"/>
                  </a:lnTo>
                  <a:cubicBezTo>
                    <a:pt x="205755" y="122717"/>
                    <a:pt x="207365" y="123141"/>
                    <a:pt x="209377" y="123141"/>
                  </a:cubicBezTo>
                  <a:cubicBezTo>
                    <a:pt x="216219" y="123141"/>
                    <a:pt x="222255" y="118470"/>
                    <a:pt x="224670" y="111676"/>
                  </a:cubicBezTo>
                  <a:cubicBezTo>
                    <a:pt x="227487" y="102759"/>
                    <a:pt x="223060" y="92993"/>
                    <a:pt x="214609" y="90021"/>
                  </a:cubicBezTo>
                  <a:close/>
                </a:path>
              </a:pathLst>
            </a:custGeom>
            <a:solidFill>
              <a:srgbClr val="0070C0"/>
            </a:solidFill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游ゴシック" panose="020B0400000000000000" pitchFamily="50" charset="-128"/>
                <a:cs typeface="Arial"/>
                <a:sym typeface="Arial"/>
              </a:endParaRPr>
            </a:p>
          </p:txBody>
        </p:sp>
      </p:grpSp>
      <p:grpSp>
        <p:nvGrpSpPr>
          <p:cNvPr id="45" name="グラフィックス 35" descr="歩く 単色塗りつぶし">
            <a:extLst>
              <a:ext uri="{FF2B5EF4-FFF2-40B4-BE49-F238E27FC236}">
                <a16:creationId xmlns:a16="http://schemas.microsoft.com/office/drawing/2014/main" id="{AA396C39-BCE5-4329-A569-A8E80DDEC38F}"/>
              </a:ext>
            </a:extLst>
          </p:cNvPr>
          <p:cNvGrpSpPr/>
          <p:nvPr/>
        </p:nvGrpSpPr>
        <p:grpSpPr>
          <a:xfrm flipH="1">
            <a:off x="8492524" y="1071273"/>
            <a:ext cx="273287" cy="365177"/>
            <a:chOff x="7240457" y="2944828"/>
            <a:chExt cx="225516" cy="365177"/>
          </a:xfrm>
          <a:solidFill>
            <a:srgbClr val="0070C0"/>
          </a:solidFill>
        </p:grpSpPr>
        <p:sp>
          <p:nvSpPr>
            <p:cNvPr id="47" name="フリーフォーム: 図形 46">
              <a:extLst>
                <a:ext uri="{FF2B5EF4-FFF2-40B4-BE49-F238E27FC236}">
                  <a16:creationId xmlns:a16="http://schemas.microsoft.com/office/drawing/2014/main" id="{80231B13-FD5C-4254-A2BA-9930F05D52A1}"/>
                </a:ext>
              </a:extLst>
            </p:cNvPr>
            <p:cNvSpPr/>
            <p:nvPr/>
          </p:nvSpPr>
          <p:spPr>
            <a:xfrm>
              <a:off x="7341176" y="2944828"/>
              <a:ext cx="64390" cy="67940"/>
            </a:xfrm>
            <a:custGeom>
              <a:avLst/>
              <a:gdLst>
                <a:gd name="connsiteX0" fmla="*/ 64390 w 64390"/>
                <a:gd name="connsiteY0" fmla="*/ 33970 h 67940"/>
                <a:gd name="connsiteX1" fmla="*/ 32195 w 64390"/>
                <a:gd name="connsiteY1" fmla="*/ 67940 h 67940"/>
                <a:gd name="connsiteX2" fmla="*/ 0 w 64390"/>
                <a:gd name="connsiteY2" fmla="*/ 33970 h 67940"/>
                <a:gd name="connsiteX3" fmla="*/ 32195 w 64390"/>
                <a:gd name="connsiteY3" fmla="*/ 0 h 67940"/>
                <a:gd name="connsiteX4" fmla="*/ 64390 w 64390"/>
                <a:gd name="connsiteY4" fmla="*/ 33970 h 6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390" h="67940">
                  <a:moveTo>
                    <a:pt x="64390" y="33970"/>
                  </a:moveTo>
                  <a:cubicBezTo>
                    <a:pt x="64390" y="52731"/>
                    <a:pt x="49976" y="67940"/>
                    <a:pt x="32195" y="67940"/>
                  </a:cubicBezTo>
                  <a:cubicBezTo>
                    <a:pt x="14414" y="67940"/>
                    <a:pt x="0" y="52731"/>
                    <a:pt x="0" y="33970"/>
                  </a:cubicBezTo>
                  <a:cubicBezTo>
                    <a:pt x="0" y="15209"/>
                    <a:pt x="14414" y="0"/>
                    <a:pt x="32195" y="0"/>
                  </a:cubicBezTo>
                  <a:cubicBezTo>
                    <a:pt x="49976" y="0"/>
                    <a:pt x="64390" y="15209"/>
                    <a:pt x="64390" y="33970"/>
                  </a:cubicBezTo>
                  <a:close/>
                </a:path>
              </a:pathLst>
            </a:custGeom>
            <a:solidFill>
              <a:srgbClr val="0070C0"/>
            </a:solidFill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ja-JP" alt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游ゴシック" panose="020B0400000000000000" pitchFamily="50" charset="-128"/>
                <a:cs typeface="Arial"/>
                <a:sym typeface="Arial"/>
              </a:endParaRPr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CD890A73-BCE8-43ED-B77E-73D7A0B8B936}"/>
                </a:ext>
              </a:extLst>
            </p:cNvPr>
            <p:cNvSpPr/>
            <p:nvPr/>
          </p:nvSpPr>
          <p:spPr>
            <a:xfrm>
              <a:off x="7240457" y="3021260"/>
              <a:ext cx="225516" cy="288745"/>
            </a:xfrm>
            <a:custGeom>
              <a:avLst/>
              <a:gdLst>
                <a:gd name="connsiteX0" fmla="*/ 214609 w 225516"/>
                <a:gd name="connsiteY0" fmla="*/ 90021 h 288745"/>
                <a:gd name="connsiteX1" fmla="*/ 173158 w 225516"/>
                <a:gd name="connsiteY1" fmla="*/ 75583 h 288745"/>
                <a:gd name="connsiteX2" fmla="*/ 149414 w 225516"/>
                <a:gd name="connsiteY2" fmla="*/ 17834 h 288745"/>
                <a:gd name="connsiteX3" fmla="*/ 121244 w 225516"/>
                <a:gd name="connsiteY3" fmla="*/ 0 h 288745"/>
                <a:gd name="connsiteX4" fmla="*/ 107561 w 225516"/>
                <a:gd name="connsiteY4" fmla="*/ 3397 h 288745"/>
                <a:gd name="connsiteX5" fmla="*/ 51219 w 225516"/>
                <a:gd name="connsiteY5" fmla="*/ 26751 h 288745"/>
                <a:gd name="connsiteX6" fmla="*/ 42366 w 225516"/>
                <a:gd name="connsiteY6" fmla="*/ 36093 h 288745"/>
                <a:gd name="connsiteX7" fmla="*/ 22244 w 225516"/>
                <a:gd name="connsiteY7" fmla="*/ 87048 h 288745"/>
                <a:gd name="connsiteX8" fmla="*/ 31098 w 225516"/>
                <a:gd name="connsiteY8" fmla="*/ 109129 h 288745"/>
                <a:gd name="connsiteX9" fmla="*/ 37134 w 225516"/>
                <a:gd name="connsiteY9" fmla="*/ 110403 h 288745"/>
                <a:gd name="connsiteX10" fmla="*/ 52024 w 225516"/>
                <a:gd name="connsiteY10" fmla="*/ 99787 h 288745"/>
                <a:gd name="connsiteX11" fmla="*/ 68524 w 225516"/>
                <a:gd name="connsiteY11" fmla="*/ 55626 h 288745"/>
                <a:gd name="connsiteX12" fmla="*/ 85427 w 225516"/>
                <a:gd name="connsiteY12" fmla="*/ 48832 h 288745"/>
                <a:gd name="connsiteX13" fmla="*/ 57658 w 225516"/>
                <a:gd name="connsiteY13" fmla="*/ 191930 h 288745"/>
                <a:gd name="connsiteX14" fmla="*/ 3732 w 225516"/>
                <a:gd name="connsiteY14" fmla="*/ 261144 h 288745"/>
                <a:gd name="connsiteX15" fmla="*/ 5744 w 225516"/>
                <a:gd name="connsiteY15" fmla="*/ 284923 h 288745"/>
                <a:gd name="connsiteX16" fmla="*/ 15805 w 225516"/>
                <a:gd name="connsiteY16" fmla="*/ 288745 h 288745"/>
                <a:gd name="connsiteX17" fmla="*/ 28280 w 225516"/>
                <a:gd name="connsiteY17" fmla="*/ 282376 h 288745"/>
                <a:gd name="connsiteX18" fmla="*/ 84622 w 225516"/>
                <a:gd name="connsiteY18" fmla="*/ 210189 h 288745"/>
                <a:gd name="connsiteX19" fmla="*/ 87841 w 225516"/>
                <a:gd name="connsiteY19" fmla="*/ 202971 h 288745"/>
                <a:gd name="connsiteX20" fmla="*/ 97500 w 225516"/>
                <a:gd name="connsiteY20" fmla="*/ 153714 h 288745"/>
                <a:gd name="connsiteX21" fmla="*/ 140963 w 225516"/>
                <a:gd name="connsiteY21" fmla="*/ 186835 h 288745"/>
                <a:gd name="connsiteX22" fmla="*/ 140963 w 225516"/>
                <a:gd name="connsiteY22" fmla="*/ 271760 h 288745"/>
                <a:gd name="connsiteX23" fmla="*/ 157061 w 225516"/>
                <a:gd name="connsiteY23" fmla="*/ 288745 h 288745"/>
                <a:gd name="connsiteX24" fmla="*/ 173158 w 225516"/>
                <a:gd name="connsiteY24" fmla="*/ 271760 h 288745"/>
                <a:gd name="connsiteX25" fmla="*/ 173158 w 225516"/>
                <a:gd name="connsiteY25" fmla="*/ 178343 h 288745"/>
                <a:gd name="connsiteX26" fmla="*/ 166719 w 225516"/>
                <a:gd name="connsiteY26" fmla="*/ 164755 h 288745"/>
                <a:gd name="connsiteX27" fmla="*/ 127683 w 225516"/>
                <a:gd name="connsiteY27" fmla="*/ 134606 h 288745"/>
                <a:gd name="connsiteX28" fmla="*/ 138548 w 225516"/>
                <a:gd name="connsiteY28" fmla="*/ 77282 h 288745"/>
                <a:gd name="connsiteX29" fmla="*/ 146195 w 225516"/>
                <a:gd name="connsiteY29" fmla="*/ 95965 h 288745"/>
                <a:gd name="connsiteX30" fmla="*/ 155853 w 225516"/>
                <a:gd name="connsiteY30" fmla="*/ 105307 h 288745"/>
                <a:gd name="connsiteX31" fmla="*/ 204146 w 225516"/>
                <a:gd name="connsiteY31" fmla="*/ 122292 h 288745"/>
                <a:gd name="connsiteX32" fmla="*/ 209377 w 225516"/>
                <a:gd name="connsiteY32" fmla="*/ 123141 h 288745"/>
                <a:gd name="connsiteX33" fmla="*/ 224670 w 225516"/>
                <a:gd name="connsiteY33" fmla="*/ 111676 h 288745"/>
                <a:gd name="connsiteX34" fmla="*/ 214609 w 225516"/>
                <a:gd name="connsiteY34" fmla="*/ 90021 h 288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25516" h="288745">
                  <a:moveTo>
                    <a:pt x="214609" y="90021"/>
                  </a:moveTo>
                  <a:lnTo>
                    <a:pt x="173158" y="75583"/>
                  </a:lnTo>
                  <a:cubicBezTo>
                    <a:pt x="173158" y="75583"/>
                    <a:pt x="150219" y="19533"/>
                    <a:pt x="149414" y="17834"/>
                  </a:cubicBezTo>
                  <a:cubicBezTo>
                    <a:pt x="143780" y="7219"/>
                    <a:pt x="133317" y="0"/>
                    <a:pt x="121244" y="0"/>
                  </a:cubicBezTo>
                  <a:cubicBezTo>
                    <a:pt x="116414" y="0"/>
                    <a:pt x="111585" y="1274"/>
                    <a:pt x="107561" y="3397"/>
                  </a:cubicBezTo>
                  <a:lnTo>
                    <a:pt x="51219" y="26751"/>
                  </a:lnTo>
                  <a:cubicBezTo>
                    <a:pt x="47195" y="28450"/>
                    <a:pt x="43976" y="31847"/>
                    <a:pt x="42366" y="36093"/>
                  </a:cubicBezTo>
                  <a:lnTo>
                    <a:pt x="22244" y="87048"/>
                  </a:lnTo>
                  <a:cubicBezTo>
                    <a:pt x="19024" y="95541"/>
                    <a:pt x="22646" y="105732"/>
                    <a:pt x="31098" y="109129"/>
                  </a:cubicBezTo>
                  <a:cubicBezTo>
                    <a:pt x="33110" y="109978"/>
                    <a:pt x="35122" y="110403"/>
                    <a:pt x="37134" y="110403"/>
                  </a:cubicBezTo>
                  <a:cubicBezTo>
                    <a:pt x="43573" y="110403"/>
                    <a:pt x="49610" y="106581"/>
                    <a:pt x="52024" y="99787"/>
                  </a:cubicBezTo>
                  <a:lnTo>
                    <a:pt x="68524" y="55626"/>
                  </a:lnTo>
                  <a:lnTo>
                    <a:pt x="85427" y="48832"/>
                  </a:lnTo>
                  <a:lnTo>
                    <a:pt x="57658" y="191930"/>
                  </a:lnTo>
                  <a:lnTo>
                    <a:pt x="3732" y="261144"/>
                  </a:lnTo>
                  <a:cubicBezTo>
                    <a:pt x="-1902" y="268363"/>
                    <a:pt x="-1097" y="278979"/>
                    <a:pt x="5744" y="284923"/>
                  </a:cubicBezTo>
                  <a:cubicBezTo>
                    <a:pt x="8561" y="287471"/>
                    <a:pt x="12183" y="288745"/>
                    <a:pt x="15805" y="288745"/>
                  </a:cubicBezTo>
                  <a:cubicBezTo>
                    <a:pt x="20634" y="288745"/>
                    <a:pt x="25061" y="286622"/>
                    <a:pt x="28280" y="282376"/>
                  </a:cubicBezTo>
                  <a:lnTo>
                    <a:pt x="84622" y="210189"/>
                  </a:lnTo>
                  <a:cubicBezTo>
                    <a:pt x="86232" y="208066"/>
                    <a:pt x="87439" y="205519"/>
                    <a:pt x="87841" y="202971"/>
                  </a:cubicBezTo>
                  <a:lnTo>
                    <a:pt x="97500" y="153714"/>
                  </a:lnTo>
                  <a:lnTo>
                    <a:pt x="140963" y="186835"/>
                  </a:lnTo>
                  <a:lnTo>
                    <a:pt x="140963" y="271760"/>
                  </a:lnTo>
                  <a:cubicBezTo>
                    <a:pt x="140963" y="281102"/>
                    <a:pt x="148207" y="288745"/>
                    <a:pt x="157061" y="288745"/>
                  </a:cubicBezTo>
                  <a:cubicBezTo>
                    <a:pt x="165914" y="288745"/>
                    <a:pt x="173158" y="281102"/>
                    <a:pt x="173158" y="271760"/>
                  </a:cubicBezTo>
                  <a:lnTo>
                    <a:pt x="173158" y="178343"/>
                  </a:lnTo>
                  <a:cubicBezTo>
                    <a:pt x="173158" y="172822"/>
                    <a:pt x="170743" y="167727"/>
                    <a:pt x="166719" y="164755"/>
                  </a:cubicBezTo>
                  <a:lnTo>
                    <a:pt x="127683" y="134606"/>
                  </a:lnTo>
                  <a:lnTo>
                    <a:pt x="138548" y="77282"/>
                  </a:lnTo>
                  <a:lnTo>
                    <a:pt x="146195" y="95965"/>
                  </a:lnTo>
                  <a:cubicBezTo>
                    <a:pt x="148207" y="100211"/>
                    <a:pt x="151426" y="103609"/>
                    <a:pt x="155853" y="105307"/>
                  </a:cubicBezTo>
                  <a:lnTo>
                    <a:pt x="204146" y="122292"/>
                  </a:lnTo>
                  <a:cubicBezTo>
                    <a:pt x="205755" y="122717"/>
                    <a:pt x="207365" y="123141"/>
                    <a:pt x="209377" y="123141"/>
                  </a:cubicBezTo>
                  <a:cubicBezTo>
                    <a:pt x="216219" y="123141"/>
                    <a:pt x="222255" y="118470"/>
                    <a:pt x="224670" y="111676"/>
                  </a:cubicBezTo>
                  <a:cubicBezTo>
                    <a:pt x="227487" y="102759"/>
                    <a:pt x="223060" y="92993"/>
                    <a:pt x="214609" y="90021"/>
                  </a:cubicBezTo>
                  <a:close/>
                </a:path>
              </a:pathLst>
            </a:custGeom>
            <a:solidFill>
              <a:srgbClr val="0070C0"/>
            </a:solidFill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游ゴシック" panose="020B0400000000000000" pitchFamily="50" charset="-128"/>
                <a:cs typeface="Arial"/>
                <a:sym typeface="Arial"/>
              </a:endParaRPr>
            </a:p>
          </p:txBody>
        </p:sp>
      </p:grpSp>
      <p:grpSp>
        <p:nvGrpSpPr>
          <p:cNvPr id="50" name="グラフィックス 35" descr="歩く 単色塗りつぶし">
            <a:extLst>
              <a:ext uri="{FF2B5EF4-FFF2-40B4-BE49-F238E27FC236}">
                <a16:creationId xmlns:a16="http://schemas.microsoft.com/office/drawing/2014/main" id="{2922DF56-B2B9-41B8-9AF4-D93453809F14}"/>
              </a:ext>
            </a:extLst>
          </p:cNvPr>
          <p:cNvGrpSpPr/>
          <p:nvPr/>
        </p:nvGrpSpPr>
        <p:grpSpPr>
          <a:xfrm flipH="1">
            <a:off x="6239089" y="832975"/>
            <a:ext cx="273287" cy="420887"/>
            <a:chOff x="7240457" y="2944828"/>
            <a:chExt cx="225516" cy="365177"/>
          </a:xfrm>
          <a:solidFill>
            <a:srgbClr val="0070C0"/>
          </a:solidFill>
        </p:grpSpPr>
        <p:sp>
          <p:nvSpPr>
            <p:cNvPr id="52" name="フリーフォーム: 図形 51">
              <a:extLst>
                <a:ext uri="{FF2B5EF4-FFF2-40B4-BE49-F238E27FC236}">
                  <a16:creationId xmlns:a16="http://schemas.microsoft.com/office/drawing/2014/main" id="{C0C4A76F-F89B-48E6-8796-69636A8DBB29}"/>
                </a:ext>
              </a:extLst>
            </p:cNvPr>
            <p:cNvSpPr/>
            <p:nvPr/>
          </p:nvSpPr>
          <p:spPr>
            <a:xfrm>
              <a:off x="7341176" y="2944828"/>
              <a:ext cx="64390" cy="67940"/>
            </a:xfrm>
            <a:custGeom>
              <a:avLst/>
              <a:gdLst>
                <a:gd name="connsiteX0" fmla="*/ 64390 w 64390"/>
                <a:gd name="connsiteY0" fmla="*/ 33970 h 67940"/>
                <a:gd name="connsiteX1" fmla="*/ 32195 w 64390"/>
                <a:gd name="connsiteY1" fmla="*/ 67940 h 67940"/>
                <a:gd name="connsiteX2" fmla="*/ 0 w 64390"/>
                <a:gd name="connsiteY2" fmla="*/ 33970 h 67940"/>
                <a:gd name="connsiteX3" fmla="*/ 32195 w 64390"/>
                <a:gd name="connsiteY3" fmla="*/ 0 h 67940"/>
                <a:gd name="connsiteX4" fmla="*/ 64390 w 64390"/>
                <a:gd name="connsiteY4" fmla="*/ 33970 h 6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390" h="67940">
                  <a:moveTo>
                    <a:pt x="64390" y="33970"/>
                  </a:moveTo>
                  <a:cubicBezTo>
                    <a:pt x="64390" y="52731"/>
                    <a:pt x="49976" y="67940"/>
                    <a:pt x="32195" y="67940"/>
                  </a:cubicBezTo>
                  <a:cubicBezTo>
                    <a:pt x="14414" y="67940"/>
                    <a:pt x="0" y="52731"/>
                    <a:pt x="0" y="33970"/>
                  </a:cubicBezTo>
                  <a:cubicBezTo>
                    <a:pt x="0" y="15209"/>
                    <a:pt x="14414" y="0"/>
                    <a:pt x="32195" y="0"/>
                  </a:cubicBezTo>
                  <a:cubicBezTo>
                    <a:pt x="49976" y="0"/>
                    <a:pt x="64390" y="15209"/>
                    <a:pt x="64390" y="33970"/>
                  </a:cubicBezTo>
                  <a:close/>
                </a:path>
              </a:pathLst>
            </a:custGeom>
            <a:solidFill>
              <a:srgbClr val="0070C0"/>
            </a:solidFill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ja-JP" alt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游ゴシック" panose="020B0400000000000000" pitchFamily="50" charset="-128"/>
                <a:cs typeface="Arial"/>
                <a:sym typeface="Arial"/>
              </a:endParaRPr>
            </a:p>
          </p:txBody>
        </p:sp>
        <p:sp>
          <p:nvSpPr>
            <p:cNvPr id="53" name="フリーフォーム: 図形 52">
              <a:extLst>
                <a:ext uri="{FF2B5EF4-FFF2-40B4-BE49-F238E27FC236}">
                  <a16:creationId xmlns:a16="http://schemas.microsoft.com/office/drawing/2014/main" id="{EC1FF56C-C0CE-4D8E-A78F-5E8C18D36BF0}"/>
                </a:ext>
              </a:extLst>
            </p:cNvPr>
            <p:cNvSpPr/>
            <p:nvPr/>
          </p:nvSpPr>
          <p:spPr>
            <a:xfrm>
              <a:off x="7240457" y="3021260"/>
              <a:ext cx="225516" cy="288745"/>
            </a:xfrm>
            <a:custGeom>
              <a:avLst/>
              <a:gdLst>
                <a:gd name="connsiteX0" fmla="*/ 214609 w 225516"/>
                <a:gd name="connsiteY0" fmla="*/ 90021 h 288745"/>
                <a:gd name="connsiteX1" fmla="*/ 173158 w 225516"/>
                <a:gd name="connsiteY1" fmla="*/ 75583 h 288745"/>
                <a:gd name="connsiteX2" fmla="*/ 149414 w 225516"/>
                <a:gd name="connsiteY2" fmla="*/ 17834 h 288745"/>
                <a:gd name="connsiteX3" fmla="*/ 121244 w 225516"/>
                <a:gd name="connsiteY3" fmla="*/ 0 h 288745"/>
                <a:gd name="connsiteX4" fmla="*/ 107561 w 225516"/>
                <a:gd name="connsiteY4" fmla="*/ 3397 h 288745"/>
                <a:gd name="connsiteX5" fmla="*/ 51219 w 225516"/>
                <a:gd name="connsiteY5" fmla="*/ 26751 h 288745"/>
                <a:gd name="connsiteX6" fmla="*/ 42366 w 225516"/>
                <a:gd name="connsiteY6" fmla="*/ 36093 h 288745"/>
                <a:gd name="connsiteX7" fmla="*/ 22244 w 225516"/>
                <a:gd name="connsiteY7" fmla="*/ 87048 h 288745"/>
                <a:gd name="connsiteX8" fmla="*/ 31098 w 225516"/>
                <a:gd name="connsiteY8" fmla="*/ 109129 h 288745"/>
                <a:gd name="connsiteX9" fmla="*/ 37134 w 225516"/>
                <a:gd name="connsiteY9" fmla="*/ 110403 h 288745"/>
                <a:gd name="connsiteX10" fmla="*/ 52024 w 225516"/>
                <a:gd name="connsiteY10" fmla="*/ 99787 h 288745"/>
                <a:gd name="connsiteX11" fmla="*/ 68524 w 225516"/>
                <a:gd name="connsiteY11" fmla="*/ 55626 h 288745"/>
                <a:gd name="connsiteX12" fmla="*/ 85427 w 225516"/>
                <a:gd name="connsiteY12" fmla="*/ 48832 h 288745"/>
                <a:gd name="connsiteX13" fmla="*/ 57658 w 225516"/>
                <a:gd name="connsiteY13" fmla="*/ 191930 h 288745"/>
                <a:gd name="connsiteX14" fmla="*/ 3732 w 225516"/>
                <a:gd name="connsiteY14" fmla="*/ 261144 h 288745"/>
                <a:gd name="connsiteX15" fmla="*/ 5744 w 225516"/>
                <a:gd name="connsiteY15" fmla="*/ 284923 h 288745"/>
                <a:gd name="connsiteX16" fmla="*/ 15805 w 225516"/>
                <a:gd name="connsiteY16" fmla="*/ 288745 h 288745"/>
                <a:gd name="connsiteX17" fmla="*/ 28280 w 225516"/>
                <a:gd name="connsiteY17" fmla="*/ 282376 h 288745"/>
                <a:gd name="connsiteX18" fmla="*/ 84622 w 225516"/>
                <a:gd name="connsiteY18" fmla="*/ 210189 h 288745"/>
                <a:gd name="connsiteX19" fmla="*/ 87841 w 225516"/>
                <a:gd name="connsiteY19" fmla="*/ 202971 h 288745"/>
                <a:gd name="connsiteX20" fmla="*/ 97500 w 225516"/>
                <a:gd name="connsiteY20" fmla="*/ 153714 h 288745"/>
                <a:gd name="connsiteX21" fmla="*/ 140963 w 225516"/>
                <a:gd name="connsiteY21" fmla="*/ 186835 h 288745"/>
                <a:gd name="connsiteX22" fmla="*/ 140963 w 225516"/>
                <a:gd name="connsiteY22" fmla="*/ 271760 h 288745"/>
                <a:gd name="connsiteX23" fmla="*/ 157061 w 225516"/>
                <a:gd name="connsiteY23" fmla="*/ 288745 h 288745"/>
                <a:gd name="connsiteX24" fmla="*/ 173158 w 225516"/>
                <a:gd name="connsiteY24" fmla="*/ 271760 h 288745"/>
                <a:gd name="connsiteX25" fmla="*/ 173158 w 225516"/>
                <a:gd name="connsiteY25" fmla="*/ 178343 h 288745"/>
                <a:gd name="connsiteX26" fmla="*/ 166719 w 225516"/>
                <a:gd name="connsiteY26" fmla="*/ 164755 h 288745"/>
                <a:gd name="connsiteX27" fmla="*/ 127683 w 225516"/>
                <a:gd name="connsiteY27" fmla="*/ 134606 h 288745"/>
                <a:gd name="connsiteX28" fmla="*/ 138548 w 225516"/>
                <a:gd name="connsiteY28" fmla="*/ 77282 h 288745"/>
                <a:gd name="connsiteX29" fmla="*/ 146195 w 225516"/>
                <a:gd name="connsiteY29" fmla="*/ 95965 h 288745"/>
                <a:gd name="connsiteX30" fmla="*/ 155853 w 225516"/>
                <a:gd name="connsiteY30" fmla="*/ 105307 h 288745"/>
                <a:gd name="connsiteX31" fmla="*/ 204146 w 225516"/>
                <a:gd name="connsiteY31" fmla="*/ 122292 h 288745"/>
                <a:gd name="connsiteX32" fmla="*/ 209377 w 225516"/>
                <a:gd name="connsiteY32" fmla="*/ 123141 h 288745"/>
                <a:gd name="connsiteX33" fmla="*/ 224670 w 225516"/>
                <a:gd name="connsiteY33" fmla="*/ 111676 h 288745"/>
                <a:gd name="connsiteX34" fmla="*/ 214609 w 225516"/>
                <a:gd name="connsiteY34" fmla="*/ 90021 h 288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25516" h="288745">
                  <a:moveTo>
                    <a:pt x="214609" y="90021"/>
                  </a:moveTo>
                  <a:lnTo>
                    <a:pt x="173158" y="75583"/>
                  </a:lnTo>
                  <a:cubicBezTo>
                    <a:pt x="173158" y="75583"/>
                    <a:pt x="150219" y="19533"/>
                    <a:pt x="149414" y="17834"/>
                  </a:cubicBezTo>
                  <a:cubicBezTo>
                    <a:pt x="143780" y="7219"/>
                    <a:pt x="133317" y="0"/>
                    <a:pt x="121244" y="0"/>
                  </a:cubicBezTo>
                  <a:cubicBezTo>
                    <a:pt x="116414" y="0"/>
                    <a:pt x="111585" y="1274"/>
                    <a:pt x="107561" y="3397"/>
                  </a:cubicBezTo>
                  <a:lnTo>
                    <a:pt x="51219" y="26751"/>
                  </a:lnTo>
                  <a:cubicBezTo>
                    <a:pt x="47195" y="28450"/>
                    <a:pt x="43976" y="31847"/>
                    <a:pt x="42366" y="36093"/>
                  </a:cubicBezTo>
                  <a:lnTo>
                    <a:pt x="22244" y="87048"/>
                  </a:lnTo>
                  <a:cubicBezTo>
                    <a:pt x="19024" y="95541"/>
                    <a:pt x="22646" y="105732"/>
                    <a:pt x="31098" y="109129"/>
                  </a:cubicBezTo>
                  <a:cubicBezTo>
                    <a:pt x="33110" y="109978"/>
                    <a:pt x="35122" y="110403"/>
                    <a:pt x="37134" y="110403"/>
                  </a:cubicBezTo>
                  <a:cubicBezTo>
                    <a:pt x="43573" y="110403"/>
                    <a:pt x="49610" y="106581"/>
                    <a:pt x="52024" y="99787"/>
                  </a:cubicBezTo>
                  <a:lnTo>
                    <a:pt x="68524" y="55626"/>
                  </a:lnTo>
                  <a:lnTo>
                    <a:pt x="85427" y="48832"/>
                  </a:lnTo>
                  <a:lnTo>
                    <a:pt x="57658" y="191930"/>
                  </a:lnTo>
                  <a:lnTo>
                    <a:pt x="3732" y="261144"/>
                  </a:lnTo>
                  <a:cubicBezTo>
                    <a:pt x="-1902" y="268363"/>
                    <a:pt x="-1097" y="278979"/>
                    <a:pt x="5744" y="284923"/>
                  </a:cubicBezTo>
                  <a:cubicBezTo>
                    <a:pt x="8561" y="287471"/>
                    <a:pt x="12183" y="288745"/>
                    <a:pt x="15805" y="288745"/>
                  </a:cubicBezTo>
                  <a:cubicBezTo>
                    <a:pt x="20634" y="288745"/>
                    <a:pt x="25061" y="286622"/>
                    <a:pt x="28280" y="282376"/>
                  </a:cubicBezTo>
                  <a:lnTo>
                    <a:pt x="84622" y="210189"/>
                  </a:lnTo>
                  <a:cubicBezTo>
                    <a:pt x="86232" y="208066"/>
                    <a:pt x="87439" y="205519"/>
                    <a:pt x="87841" y="202971"/>
                  </a:cubicBezTo>
                  <a:lnTo>
                    <a:pt x="97500" y="153714"/>
                  </a:lnTo>
                  <a:lnTo>
                    <a:pt x="140963" y="186835"/>
                  </a:lnTo>
                  <a:lnTo>
                    <a:pt x="140963" y="271760"/>
                  </a:lnTo>
                  <a:cubicBezTo>
                    <a:pt x="140963" y="281102"/>
                    <a:pt x="148207" y="288745"/>
                    <a:pt x="157061" y="288745"/>
                  </a:cubicBezTo>
                  <a:cubicBezTo>
                    <a:pt x="165914" y="288745"/>
                    <a:pt x="173158" y="281102"/>
                    <a:pt x="173158" y="271760"/>
                  </a:cubicBezTo>
                  <a:lnTo>
                    <a:pt x="173158" y="178343"/>
                  </a:lnTo>
                  <a:cubicBezTo>
                    <a:pt x="173158" y="172822"/>
                    <a:pt x="170743" y="167727"/>
                    <a:pt x="166719" y="164755"/>
                  </a:cubicBezTo>
                  <a:lnTo>
                    <a:pt x="127683" y="134606"/>
                  </a:lnTo>
                  <a:lnTo>
                    <a:pt x="138548" y="77282"/>
                  </a:lnTo>
                  <a:lnTo>
                    <a:pt x="146195" y="95965"/>
                  </a:lnTo>
                  <a:cubicBezTo>
                    <a:pt x="148207" y="100211"/>
                    <a:pt x="151426" y="103609"/>
                    <a:pt x="155853" y="105307"/>
                  </a:cubicBezTo>
                  <a:lnTo>
                    <a:pt x="204146" y="122292"/>
                  </a:lnTo>
                  <a:cubicBezTo>
                    <a:pt x="205755" y="122717"/>
                    <a:pt x="207365" y="123141"/>
                    <a:pt x="209377" y="123141"/>
                  </a:cubicBezTo>
                  <a:cubicBezTo>
                    <a:pt x="216219" y="123141"/>
                    <a:pt x="222255" y="118470"/>
                    <a:pt x="224670" y="111676"/>
                  </a:cubicBezTo>
                  <a:cubicBezTo>
                    <a:pt x="227487" y="102759"/>
                    <a:pt x="223060" y="92993"/>
                    <a:pt x="214609" y="90021"/>
                  </a:cubicBezTo>
                  <a:close/>
                </a:path>
              </a:pathLst>
            </a:custGeom>
            <a:solidFill>
              <a:srgbClr val="0070C0"/>
            </a:solidFill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游ゴシック" panose="020B0400000000000000" pitchFamily="50" charset="-128"/>
                <a:cs typeface="Arial"/>
                <a:sym typeface="Arial"/>
              </a:endParaRPr>
            </a:p>
          </p:txBody>
        </p:sp>
      </p:grpSp>
      <p:pic>
        <p:nvPicPr>
          <p:cNvPr id="54" name="グラフィックス 53" descr="歩く 単色塗りつぶし">
            <a:extLst>
              <a:ext uri="{FF2B5EF4-FFF2-40B4-BE49-F238E27FC236}">
                <a16:creationId xmlns:a16="http://schemas.microsoft.com/office/drawing/2014/main" id="{60C8342E-9257-47C3-B46D-2338FF126A8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435504" y="1253862"/>
            <a:ext cx="463775" cy="457072"/>
          </a:xfrm>
          <a:prstGeom prst="rect">
            <a:avLst/>
          </a:prstGeom>
        </p:spPr>
      </p:pic>
      <p:sp>
        <p:nvSpPr>
          <p:cNvPr id="5" name="楕円 4">
            <a:extLst>
              <a:ext uri="{FF2B5EF4-FFF2-40B4-BE49-F238E27FC236}">
                <a16:creationId xmlns:a16="http://schemas.microsoft.com/office/drawing/2014/main" id="{A54B9F93-86B5-45B3-A48A-99E75E627A84}"/>
              </a:ext>
            </a:extLst>
          </p:cNvPr>
          <p:cNvSpPr/>
          <p:nvPr/>
        </p:nvSpPr>
        <p:spPr>
          <a:xfrm>
            <a:off x="2856718" y="906861"/>
            <a:ext cx="1406694" cy="132587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1" lang="ja-JP" alt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  <a:sym typeface="Arial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E112AC5-A1D8-4012-AF0D-F000032F36AE}"/>
              </a:ext>
            </a:extLst>
          </p:cNvPr>
          <p:cNvSpPr txBox="1"/>
          <p:nvPr/>
        </p:nvSpPr>
        <p:spPr>
          <a:xfrm>
            <a:off x="4220214" y="1935902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游ゴシック" panose="020B0400000000000000" pitchFamily="50" charset="-128"/>
                <a:cs typeface="Arial"/>
                <a:sym typeface="Arial"/>
              </a:rPr>
              <a:t>汚染ゾーン</a:t>
            </a: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8793072B-96D8-41EC-B9BE-64B44374B2EF}"/>
              </a:ext>
            </a:extLst>
          </p:cNvPr>
          <p:cNvSpPr txBox="1"/>
          <p:nvPr/>
        </p:nvSpPr>
        <p:spPr>
          <a:xfrm>
            <a:off x="160795" y="513606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游ゴシック" panose="020B0400000000000000" pitchFamily="50" charset="-128"/>
                <a:cs typeface="Arial"/>
                <a:sym typeface="Arial"/>
              </a:rPr>
              <a:t>① ゾーニング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3825F50-4ACE-4331-9FF5-F30D30C0EF9C}"/>
              </a:ext>
            </a:extLst>
          </p:cNvPr>
          <p:cNvSpPr txBox="1"/>
          <p:nvPr/>
        </p:nvSpPr>
        <p:spPr>
          <a:xfrm>
            <a:off x="3230744" y="6581001"/>
            <a:ext cx="58015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  <a:sym typeface="Arial"/>
              </a:rPr>
              <a:t>広島赤十字・原爆病院 </a:t>
            </a:r>
            <a:r>
              <a:rPr kumimoji="0" lang="zh-TW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  <a:sym typeface="Arial"/>
              </a:rPr>
              <a:t>山水有紀子</a:t>
            </a:r>
            <a:r>
              <a: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  <a:sym typeface="Arial"/>
              </a:rPr>
              <a:t>氏 監修 </a:t>
            </a:r>
            <a:r>
              <a:rPr kumimoji="0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  <a:sym typeface="Arial"/>
              </a:rPr>
              <a:t>/ </a:t>
            </a:r>
            <a:r>
              <a: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Arial"/>
                <a:sym typeface="Arial"/>
              </a:rPr>
              <a:t>広島大学公衆衛生学 田治明宏 作成</a:t>
            </a:r>
            <a:endParaRPr kumimoji="1" lang="ja-JP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游ゴシック" panose="020B0400000000000000" pitchFamily="50" charset="-128"/>
              <a:cs typeface="Arial"/>
              <a:sym typeface="Arial"/>
            </a:endParaRP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E100090C-F6DD-4A11-95D1-F9B6DCC7D564}"/>
              </a:ext>
            </a:extLst>
          </p:cNvPr>
          <p:cNvSpPr txBox="1"/>
          <p:nvPr/>
        </p:nvSpPr>
        <p:spPr>
          <a:xfrm>
            <a:off x="646183" y="900191"/>
            <a:ext cx="228780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3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Arial"/>
                <a:sym typeface="Arial"/>
              </a:rPr>
              <a:t>(※)</a:t>
            </a:r>
            <a:r>
              <a:rPr kumimoji="1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Arial"/>
                <a:sym typeface="Arial"/>
              </a:rPr>
              <a:t>エアロゾル発生の恐れが</a:t>
            </a:r>
            <a:endParaRPr kumimoji="1" lang="en-US" altLang="ja-JP" sz="13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Arial"/>
              <a:sym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Arial"/>
                <a:sym typeface="Arial"/>
              </a:rPr>
              <a:t>　　ある手技・状況</a:t>
            </a: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5245DB03-C9A6-4DF3-B8A1-A22354E0B314}"/>
              </a:ext>
            </a:extLst>
          </p:cNvPr>
          <p:cNvSpPr txBox="1"/>
          <p:nvPr/>
        </p:nvSpPr>
        <p:spPr>
          <a:xfrm>
            <a:off x="2542561" y="2216673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Arial"/>
                <a:sym typeface="Arial"/>
              </a:rPr>
              <a:t>２ｍ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Arial"/>
                <a:sym typeface="Arial"/>
              </a:rPr>
              <a:t>内接近時注意！</a:t>
            </a:r>
          </a:p>
        </p:txBody>
      </p:sp>
      <p:grpSp>
        <p:nvGrpSpPr>
          <p:cNvPr id="61" name="グラフィックス 35" descr="歩く 単色塗りつぶし">
            <a:extLst>
              <a:ext uri="{FF2B5EF4-FFF2-40B4-BE49-F238E27FC236}">
                <a16:creationId xmlns:a16="http://schemas.microsoft.com/office/drawing/2014/main" id="{A1460D61-27B9-4B0C-B185-3591C44EE7DE}"/>
              </a:ext>
            </a:extLst>
          </p:cNvPr>
          <p:cNvGrpSpPr/>
          <p:nvPr/>
        </p:nvGrpSpPr>
        <p:grpSpPr>
          <a:xfrm>
            <a:off x="5678325" y="1569797"/>
            <a:ext cx="289964" cy="411132"/>
            <a:chOff x="7240457" y="2944828"/>
            <a:chExt cx="225516" cy="365177"/>
          </a:xfrm>
          <a:solidFill>
            <a:schemeClr val="accent2"/>
          </a:solidFill>
        </p:grpSpPr>
        <p:sp>
          <p:nvSpPr>
            <p:cNvPr id="62" name="フリーフォーム: 図形 61">
              <a:extLst>
                <a:ext uri="{FF2B5EF4-FFF2-40B4-BE49-F238E27FC236}">
                  <a16:creationId xmlns:a16="http://schemas.microsoft.com/office/drawing/2014/main" id="{55959FDB-8686-4961-BAD8-1FD4A440769D}"/>
                </a:ext>
              </a:extLst>
            </p:cNvPr>
            <p:cNvSpPr/>
            <p:nvPr/>
          </p:nvSpPr>
          <p:spPr>
            <a:xfrm>
              <a:off x="7341176" y="2944828"/>
              <a:ext cx="64390" cy="67940"/>
            </a:xfrm>
            <a:custGeom>
              <a:avLst/>
              <a:gdLst>
                <a:gd name="connsiteX0" fmla="*/ 64390 w 64390"/>
                <a:gd name="connsiteY0" fmla="*/ 33970 h 67940"/>
                <a:gd name="connsiteX1" fmla="*/ 32195 w 64390"/>
                <a:gd name="connsiteY1" fmla="*/ 67940 h 67940"/>
                <a:gd name="connsiteX2" fmla="*/ 0 w 64390"/>
                <a:gd name="connsiteY2" fmla="*/ 33970 h 67940"/>
                <a:gd name="connsiteX3" fmla="*/ 32195 w 64390"/>
                <a:gd name="connsiteY3" fmla="*/ 0 h 67940"/>
                <a:gd name="connsiteX4" fmla="*/ 64390 w 64390"/>
                <a:gd name="connsiteY4" fmla="*/ 33970 h 6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390" h="67940">
                  <a:moveTo>
                    <a:pt x="64390" y="33970"/>
                  </a:moveTo>
                  <a:cubicBezTo>
                    <a:pt x="64390" y="52731"/>
                    <a:pt x="49976" y="67940"/>
                    <a:pt x="32195" y="67940"/>
                  </a:cubicBezTo>
                  <a:cubicBezTo>
                    <a:pt x="14414" y="67940"/>
                    <a:pt x="0" y="52731"/>
                    <a:pt x="0" y="33970"/>
                  </a:cubicBezTo>
                  <a:cubicBezTo>
                    <a:pt x="0" y="15209"/>
                    <a:pt x="14414" y="0"/>
                    <a:pt x="32195" y="0"/>
                  </a:cubicBezTo>
                  <a:cubicBezTo>
                    <a:pt x="49976" y="0"/>
                    <a:pt x="64390" y="15209"/>
                    <a:pt x="64390" y="33970"/>
                  </a:cubicBezTo>
                  <a:close/>
                </a:path>
              </a:pathLst>
            </a:custGeom>
            <a:grpFill/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ja-JP" alt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游ゴシック" panose="020B0400000000000000" pitchFamily="50" charset="-128"/>
                <a:cs typeface="Arial"/>
                <a:sym typeface="Arial"/>
              </a:endParaRPr>
            </a:p>
          </p:txBody>
        </p:sp>
        <p:sp>
          <p:nvSpPr>
            <p:cNvPr id="63" name="フリーフォーム: 図形 62">
              <a:extLst>
                <a:ext uri="{FF2B5EF4-FFF2-40B4-BE49-F238E27FC236}">
                  <a16:creationId xmlns:a16="http://schemas.microsoft.com/office/drawing/2014/main" id="{56356539-221F-4F71-8ACF-AAE1C6A69961}"/>
                </a:ext>
              </a:extLst>
            </p:cNvPr>
            <p:cNvSpPr/>
            <p:nvPr/>
          </p:nvSpPr>
          <p:spPr>
            <a:xfrm>
              <a:off x="7240457" y="3021260"/>
              <a:ext cx="225516" cy="288745"/>
            </a:xfrm>
            <a:custGeom>
              <a:avLst/>
              <a:gdLst>
                <a:gd name="connsiteX0" fmla="*/ 214609 w 225516"/>
                <a:gd name="connsiteY0" fmla="*/ 90021 h 288745"/>
                <a:gd name="connsiteX1" fmla="*/ 173158 w 225516"/>
                <a:gd name="connsiteY1" fmla="*/ 75583 h 288745"/>
                <a:gd name="connsiteX2" fmla="*/ 149414 w 225516"/>
                <a:gd name="connsiteY2" fmla="*/ 17834 h 288745"/>
                <a:gd name="connsiteX3" fmla="*/ 121244 w 225516"/>
                <a:gd name="connsiteY3" fmla="*/ 0 h 288745"/>
                <a:gd name="connsiteX4" fmla="*/ 107561 w 225516"/>
                <a:gd name="connsiteY4" fmla="*/ 3397 h 288745"/>
                <a:gd name="connsiteX5" fmla="*/ 51219 w 225516"/>
                <a:gd name="connsiteY5" fmla="*/ 26751 h 288745"/>
                <a:gd name="connsiteX6" fmla="*/ 42366 w 225516"/>
                <a:gd name="connsiteY6" fmla="*/ 36093 h 288745"/>
                <a:gd name="connsiteX7" fmla="*/ 22244 w 225516"/>
                <a:gd name="connsiteY7" fmla="*/ 87048 h 288745"/>
                <a:gd name="connsiteX8" fmla="*/ 31098 w 225516"/>
                <a:gd name="connsiteY8" fmla="*/ 109129 h 288745"/>
                <a:gd name="connsiteX9" fmla="*/ 37134 w 225516"/>
                <a:gd name="connsiteY9" fmla="*/ 110403 h 288745"/>
                <a:gd name="connsiteX10" fmla="*/ 52024 w 225516"/>
                <a:gd name="connsiteY10" fmla="*/ 99787 h 288745"/>
                <a:gd name="connsiteX11" fmla="*/ 68524 w 225516"/>
                <a:gd name="connsiteY11" fmla="*/ 55626 h 288745"/>
                <a:gd name="connsiteX12" fmla="*/ 85427 w 225516"/>
                <a:gd name="connsiteY12" fmla="*/ 48832 h 288745"/>
                <a:gd name="connsiteX13" fmla="*/ 57658 w 225516"/>
                <a:gd name="connsiteY13" fmla="*/ 191930 h 288745"/>
                <a:gd name="connsiteX14" fmla="*/ 3732 w 225516"/>
                <a:gd name="connsiteY14" fmla="*/ 261144 h 288745"/>
                <a:gd name="connsiteX15" fmla="*/ 5744 w 225516"/>
                <a:gd name="connsiteY15" fmla="*/ 284923 h 288745"/>
                <a:gd name="connsiteX16" fmla="*/ 15805 w 225516"/>
                <a:gd name="connsiteY16" fmla="*/ 288745 h 288745"/>
                <a:gd name="connsiteX17" fmla="*/ 28280 w 225516"/>
                <a:gd name="connsiteY17" fmla="*/ 282376 h 288745"/>
                <a:gd name="connsiteX18" fmla="*/ 84622 w 225516"/>
                <a:gd name="connsiteY18" fmla="*/ 210189 h 288745"/>
                <a:gd name="connsiteX19" fmla="*/ 87841 w 225516"/>
                <a:gd name="connsiteY19" fmla="*/ 202971 h 288745"/>
                <a:gd name="connsiteX20" fmla="*/ 97500 w 225516"/>
                <a:gd name="connsiteY20" fmla="*/ 153714 h 288745"/>
                <a:gd name="connsiteX21" fmla="*/ 140963 w 225516"/>
                <a:gd name="connsiteY21" fmla="*/ 186835 h 288745"/>
                <a:gd name="connsiteX22" fmla="*/ 140963 w 225516"/>
                <a:gd name="connsiteY22" fmla="*/ 271760 h 288745"/>
                <a:gd name="connsiteX23" fmla="*/ 157061 w 225516"/>
                <a:gd name="connsiteY23" fmla="*/ 288745 h 288745"/>
                <a:gd name="connsiteX24" fmla="*/ 173158 w 225516"/>
                <a:gd name="connsiteY24" fmla="*/ 271760 h 288745"/>
                <a:gd name="connsiteX25" fmla="*/ 173158 w 225516"/>
                <a:gd name="connsiteY25" fmla="*/ 178343 h 288745"/>
                <a:gd name="connsiteX26" fmla="*/ 166719 w 225516"/>
                <a:gd name="connsiteY26" fmla="*/ 164755 h 288745"/>
                <a:gd name="connsiteX27" fmla="*/ 127683 w 225516"/>
                <a:gd name="connsiteY27" fmla="*/ 134606 h 288745"/>
                <a:gd name="connsiteX28" fmla="*/ 138548 w 225516"/>
                <a:gd name="connsiteY28" fmla="*/ 77282 h 288745"/>
                <a:gd name="connsiteX29" fmla="*/ 146195 w 225516"/>
                <a:gd name="connsiteY29" fmla="*/ 95965 h 288745"/>
                <a:gd name="connsiteX30" fmla="*/ 155853 w 225516"/>
                <a:gd name="connsiteY30" fmla="*/ 105307 h 288745"/>
                <a:gd name="connsiteX31" fmla="*/ 204146 w 225516"/>
                <a:gd name="connsiteY31" fmla="*/ 122292 h 288745"/>
                <a:gd name="connsiteX32" fmla="*/ 209377 w 225516"/>
                <a:gd name="connsiteY32" fmla="*/ 123141 h 288745"/>
                <a:gd name="connsiteX33" fmla="*/ 224670 w 225516"/>
                <a:gd name="connsiteY33" fmla="*/ 111676 h 288745"/>
                <a:gd name="connsiteX34" fmla="*/ 214609 w 225516"/>
                <a:gd name="connsiteY34" fmla="*/ 90021 h 288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25516" h="288745">
                  <a:moveTo>
                    <a:pt x="214609" y="90021"/>
                  </a:moveTo>
                  <a:lnTo>
                    <a:pt x="173158" y="75583"/>
                  </a:lnTo>
                  <a:cubicBezTo>
                    <a:pt x="173158" y="75583"/>
                    <a:pt x="150219" y="19533"/>
                    <a:pt x="149414" y="17834"/>
                  </a:cubicBezTo>
                  <a:cubicBezTo>
                    <a:pt x="143780" y="7219"/>
                    <a:pt x="133317" y="0"/>
                    <a:pt x="121244" y="0"/>
                  </a:cubicBezTo>
                  <a:cubicBezTo>
                    <a:pt x="116414" y="0"/>
                    <a:pt x="111585" y="1274"/>
                    <a:pt x="107561" y="3397"/>
                  </a:cubicBezTo>
                  <a:lnTo>
                    <a:pt x="51219" y="26751"/>
                  </a:lnTo>
                  <a:cubicBezTo>
                    <a:pt x="47195" y="28450"/>
                    <a:pt x="43976" y="31847"/>
                    <a:pt x="42366" y="36093"/>
                  </a:cubicBezTo>
                  <a:lnTo>
                    <a:pt x="22244" y="87048"/>
                  </a:lnTo>
                  <a:cubicBezTo>
                    <a:pt x="19024" y="95541"/>
                    <a:pt x="22646" y="105732"/>
                    <a:pt x="31098" y="109129"/>
                  </a:cubicBezTo>
                  <a:cubicBezTo>
                    <a:pt x="33110" y="109978"/>
                    <a:pt x="35122" y="110403"/>
                    <a:pt x="37134" y="110403"/>
                  </a:cubicBezTo>
                  <a:cubicBezTo>
                    <a:pt x="43573" y="110403"/>
                    <a:pt x="49610" y="106581"/>
                    <a:pt x="52024" y="99787"/>
                  </a:cubicBezTo>
                  <a:lnTo>
                    <a:pt x="68524" y="55626"/>
                  </a:lnTo>
                  <a:lnTo>
                    <a:pt x="85427" y="48832"/>
                  </a:lnTo>
                  <a:lnTo>
                    <a:pt x="57658" y="191930"/>
                  </a:lnTo>
                  <a:lnTo>
                    <a:pt x="3732" y="261144"/>
                  </a:lnTo>
                  <a:cubicBezTo>
                    <a:pt x="-1902" y="268363"/>
                    <a:pt x="-1097" y="278979"/>
                    <a:pt x="5744" y="284923"/>
                  </a:cubicBezTo>
                  <a:cubicBezTo>
                    <a:pt x="8561" y="287471"/>
                    <a:pt x="12183" y="288745"/>
                    <a:pt x="15805" y="288745"/>
                  </a:cubicBezTo>
                  <a:cubicBezTo>
                    <a:pt x="20634" y="288745"/>
                    <a:pt x="25061" y="286622"/>
                    <a:pt x="28280" y="282376"/>
                  </a:cubicBezTo>
                  <a:lnTo>
                    <a:pt x="84622" y="210189"/>
                  </a:lnTo>
                  <a:cubicBezTo>
                    <a:pt x="86232" y="208066"/>
                    <a:pt x="87439" y="205519"/>
                    <a:pt x="87841" y="202971"/>
                  </a:cubicBezTo>
                  <a:lnTo>
                    <a:pt x="97500" y="153714"/>
                  </a:lnTo>
                  <a:lnTo>
                    <a:pt x="140963" y="186835"/>
                  </a:lnTo>
                  <a:lnTo>
                    <a:pt x="140963" y="271760"/>
                  </a:lnTo>
                  <a:cubicBezTo>
                    <a:pt x="140963" y="281102"/>
                    <a:pt x="148207" y="288745"/>
                    <a:pt x="157061" y="288745"/>
                  </a:cubicBezTo>
                  <a:cubicBezTo>
                    <a:pt x="165914" y="288745"/>
                    <a:pt x="173158" y="281102"/>
                    <a:pt x="173158" y="271760"/>
                  </a:cubicBezTo>
                  <a:lnTo>
                    <a:pt x="173158" y="178343"/>
                  </a:lnTo>
                  <a:cubicBezTo>
                    <a:pt x="173158" y="172822"/>
                    <a:pt x="170743" y="167727"/>
                    <a:pt x="166719" y="164755"/>
                  </a:cubicBezTo>
                  <a:lnTo>
                    <a:pt x="127683" y="134606"/>
                  </a:lnTo>
                  <a:lnTo>
                    <a:pt x="138548" y="77282"/>
                  </a:lnTo>
                  <a:lnTo>
                    <a:pt x="146195" y="95965"/>
                  </a:lnTo>
                  <a:cubicBezTo>
                    <a:pt x="148207" y="100211"/>
                    <a:pt x="151426" y="103609"/>
                    <a:pt x="155853" y="105307"/>
                  </a:cubicBezTo>
                  <a:lnTo>
                    <a:pt x="204146" y="122292"/>
                  </a:lnTo>
                  <a:cubicBezTo>
                    <a:pt x="205755" y="122717"/>
                    <a:pt x="207365" y="123141"/>
                    <a:pt x="209377" y="123141"/>
                  </a:cubicBezTo>
                  <a:cubicBezTo>
                    <a:pt x="216219" y="123141"/>
                    <a:pt x="222255" y="118470"/>
                    <a:pt x="224670" y="111676"/>
                  </a:cubicBezTo>
                  <a:cubicBezTo>
                    <a:pt x="227487" y="102759"/>
                    <a:pt x="223060" y="92993"/>
                    <a:pt x="214609" y="90021"/>
                  </a:cubicBezTo>
                  <a:close/>
                </a:path>
              </a:pathLst>
            </a:custGeom>
            <a:grpFill/>
            <a:ln w="39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游ゴシック" panose="020B0400000000000000" pitchFamily="50" charset="-128"/>
                <a:cs typeface="Arial"/>
                <a:sym typeface="Arial"/>
              </a:endParaRPr>
            </a:p>
          </p:txBody>
        </p:sp>
      </p:grpSp>
      <p:graphicFrame>
        <p:nvGraphicFramePr>
          <p:cNvPr id="64" name="表 4">
            <a:extLst>
              <a:ext uri="{FF2B5EF4-FFF2-40B4-BE49-F238E27FC236}">
                <a16:creationId xmlns:a16="http://schemas.microsoft.com/office/drawing/2014/main" id="{E1A10A03-F367-4064-B762-4B00277DC9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026254"/>
              </p:ext>
            </p:extLst>
          </p:nvPr>
        </p:nvGraphicFramePr>
        <p:xfrm>
          <a:off x="759227" y="3255488"/>
          <a:ext cx="8040140" cy="3358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7245">
                  <a:extLst>
                    <a:ext uri="{9D8B030D-6E8A-4147-A177-3AD203B41FA5}">
                      <a16:colId xmlns:a16="http://schemas.microsoft.com/office/drawing/2014/main" val="2751228919"/>
                    </a:ext>
                  </a:extLst>
                </a:gridCol>
                <a:gridCol w="925411">
                  <a:extLst>
                    <a:ext uri="{9D8B030D-6E8A-4147-A177-3AD203B41FA5}">
                      <a16:colId xmlns:a16="http://schemas.microsoft.com/office/drawing/2014/main" val="3234144165"/>
                    </a:ext>
                  </a:extLst>
                </a:gridCol>
                <a:gridCol w="957963">
                  <a:extLst>
                    <a:ext uri="{9D8B030D-6E8A-4147-A177-3AD203B41FA5}">
                      <a16:colId xmlns:a16="http://schemas.microsoft.com/office/drawing/2014/main" val="4087616021"/>
                    </a:ext>
                  </a:extLst>
                </a:gridCol>
                <a:gridCol w="920761">
                  <a:extLst>
                    <a:ext uri="{9D8B030D-6E8A-4147-A177-3AD203B41FA5}">
                      <a16:colId xmlns:a16="http://schemas.microsoft.com/office/drawing/2014/main" val="2837095409"/>
                    </a:ext>
                  </a:extLst>
                </a:gridCol>
                <a:gridCol w="976565">
                  <a:extLst>
                    <a:ext uri="{9D8B030D-6E8A-4147-A177-3AD203B41FA5}">
                      <a16:colId xmlns:a16="http://schemas.microsoft.com/office/drawing/2014/main" val="2049126916"/>
                    </a:ext>
                  </a:extLst>
                </a:gridCol>
                <a:gridCol w="925411">
                  <a:extLst>
                    <a:ext uri="{9D8B030D-6E8A-4147-A177-3AD203B41FA5}">
                      <a16:colId xmlns:a16="http://schemas.microsoft.com/office/drawing/2014/main" val="1497334524"/>
                    </a:ext>
                  </a:extLst>
                </a:gridCol>
                <a:gridCol w="925411">
                  <a:extLst>
                    <a:ext uri="{9D8B030D-6E8A-4147-A177-3AD203B41FA5}">
                      <a16:colId xmlns:a16="http://schemas.microsoft.com/office/drawing/2014/main" val="476910782"/>
                    </a:ext>
                  </a:extLst>
                </a:gridCol>
                <a:gridCol w="911373">
                  <a:extLst>
                    <a:ext uri="{9D8B030D-6E8A-4147-A177-3AD203B41FA5}">
                      <a16:colId xmlns:a16="http://schemas.microsoft.com/office/drawing/2014/main" val="2389994623"/>
                    </a:ext>
                  </a:extLst>
                </a:gridCol>
              </a:tblGrid>
              <a:tr h="65927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手袋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900" dirty="0">
                          <a:solidFill>
                            <a:schemeClr val="bg1"/>
                          </a:solidFill>
                        </a:rPr>
                        <a:t>※</a:t>
                      </a:r>
                      <a:r>
                        <a:rPr kumimoji="1" lang="ja-JP" altLang="en-US" sz="900" dirty="0">
                          <a:solidFill>
                            <a:schemeClr val="bg1"/>
                          </a:solidFill>
                        </a:rPr>
                        <a:t>患者毎交換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サージカルマスク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Ｎ９５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マスク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長袖ガウン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>
                          <a:solidFill>
                            <a:schemeClr val="bg1"/>
                          </a:solidFill>
                        </a:rPr>
                        <a:t>※</a:t>
                      </a:r>
                      <a:r>
                        <a:rPr kumimoji="1" lang="ja-JP" altLang="en-US" sz="900" dirty="0">
                          <a:solidFill>
                            <a:schemeClr val="bg1"/>
                          </a:solidFill>
                        </a:rPr>
                        <a:t>汚染時や</a:t>
                      </a:r>
                      <a:endParaRPr kumimoji="1" lang="en-US" altLang="ja-JP" sz="900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chemeClr val="bg1"/>
                          </a:solidFill>
                        </a:rPr>
                        <a:t>破損時に交換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袖無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ﾋﾞﾆｰﾙ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エプロン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>
                          <a:solidFill>
                            <a:schemeClr val="bg1"/>
                          </a:solidFill>
                        </a:rPr>
                        <a:t>※</a:t>
                      </a:r>
                      <a:r>
                        <a:rPr kumimoji="1" lang="ja-JP" altLang="en-US" sz="900" dirty="0">
                          <a:solidFill>
                            <a:schemeClr val="bg1"/>
                          </a:solidFill>
                        </a:rPr>
                        <a:t>患者毎交換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ゴーグル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ﾌｪｲｽ ｼｰﾙﾄﾞ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キャップ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95211644"/>
                  </a:ext>
                </a:extLst>
              </a:tr>
              <a:tr h="624896">
                <a:tc>
                  <a:txBody>
                    <a:bodyPr/>
                    <a:lstStyle/>
                    <a:p>
                      <a:r>
                        <a:rPr kumimoji="1" lang="ja-JP" altLang="en-US" sz="1400" b="0" dirty="0"/>
                        <a:t>汚染エリア外</a:t>
                      </a:r>
                      <a:endParaRPr kumimoji="1" lang="en-US" altLang="ja-JP" sz="1400" b="0" dirty="0"/>
                    </a:p>
                    <a:p>
                      <a:r>
                        <a:rPr kumimoji="1" lang="ja-JP" altLang="en-US" sz="1400" b="0" dirty="0"/>
                        <a:t>直接接触なし</a:t>
                      </a:r>
                      <a:endParaRPr kumimoji="1" lang="en-US" altLang="ja-JP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97985955"/>
                  </a:ext>
                </a:extLst>
              </a:tr>
              <a:tr h="670484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汚染エリア外</a:t>
                      </a:r>
                      <a:endParaRPr kumimoji="1" lang="en-US" altLang="ja-JP" sz="1400" dirty="0"/>
                    </a:p>
                    <a:p>
                      <a:r>
                        <a:rPr kumimoji="1" lang="ja-JP" altLang="en-US" sz="1400" b="0" dirty="0"/>
                        <a:t>直接接触あり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〇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r>
                        <a:rPr kumimoji="1" lang="en-US" altLang="ja-JP" dirty="0"/>
                        <a:t>(</a:t>
                      </a:r>
                      <a:r>
                        <a:rPr kumimoji="1" lang="ja-JP" altLang="en-US" dirty="0"/>
                        <a:t>〇</a:t>
                      </a:r>
                      <a:r>
                        <a:rPr kumimoji="1" lang="en-US" altLang="ja-JP" dirty="0"/>
                        <a:t>)</a:t>
                      </a:r>
                      <a:endParaRPr kumimoji="1" lang="ja-JP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67072340"/>
                  </a:ext>
                </a:extLst>
              </a:tr>
              <a:tr h="688098">
                <a:tc>
                  <a:txBody>
                    <a:bodyPr/>
                    <a:lstStyle/>
                    <a:p>
                      <a:r>
                        <a:rPr kumimoji="1" lang="ja-JP" altLang="en-US" sz="1400" b="1" dirty="0"/>
                        <a:t>汚染エリア内</a:t>
                      </a:r>
                      <a:endParaRPr kumimoji="1" lang="en-US" altLang="ja-JP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(</a:t>
                      </a:r>
                      <a:r>
                        <a:rPr kumimoji="1" lang="ja-JP" altLang="en-US" dirty="0"/>
                        <a:t>〇</a:t>
                      </a:r>
                      <a:r>
                        <a:rPr kumimoji="1" lang="en-US" altLang="ja-JP" dirty="0"/>
                        <a:t>)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83510783"/>
                  </a:ext>
                </a:extLst>
              </a:tr>
              <a:tr h="715623">
                <a:tc>
                  <a:txBody>
                    <a:bodyPr/>
                    <a:lstStyle/>
                    <a:p>
                      <a:r>
                        <a:rPr kumimoji="1" lang="ja-JP" altLang="en-US" sz="1200" b="1" dirty="0"/>
                        <a:t>呼吸器官への関与やエアロゾル発生手技・状況　</a:t>
                      </a:r>
                      <a:r>
                        <a:rPr kumimoji="1" lang="en-US" altLang="ja-JP" sz="1200" b="1" dirty="0">
                          <a:solidFill>
                            <a:srgbClr val="FF0000"/>
                          </a:solidFill>
                        </a:rPr>
                        <a:t>(※)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〇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3275006"/>
                  </a:ext>
                </a:extLst>
              </a:tr>
            </a:tbl>
          </a:graphicData>
        </a:graphic>
      </p:graphicFrame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0E94FB04-EBD7-4BDF-BB2F-E5AAC290EB33}"/>
              </a:ext>
            </a:extLst>
          </p:cNvPr>
          <p:cNvSpPr txBox="1"/>
          <p:nvPr/>
        </p:nvSpPr>
        <p:spPr>
          <a:xfrm>
            <a:off x="4302016" y="522178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游ゴシック" panose="020B0400000000000000" pitchFamily="50" charset="-128"/>
                <a:cs typeface="Arial"/>
                <a:sym typeface="Arial"/>
              </a:rPr>
              <a:t>患者接近</a:t>
            </a:r>
            <a:endParaRPr kumimoji="1" lang="en-US" altLang="ja-JP" sz="9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游ゴシック" panose="020B0400000000000000" pitchFamily="50" charset="-128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游ゴシック" panose="020B0400000000000000" pitchFamily="50" charset="-128"/>
                <a:cs typeface="Arial"/>
                <a:sym typeface="Arial"/>
              </a:rPr>
              <a:t>直接接触</a:t>
            </a:r>
          </a:p>
        </p:txBody>
      </p:sp>
      <p:sp>
        <p:nvSpPr>
          <p:cNvPr id="70" name="四角形: 角を丸くする 69">
            <a:extLst>
              <a:ext uri="{FF2B5EF4-FFF2-40B4-BE49-F238E27FC236}">
                <a16:creationId xmlns:a16="http://schemas.microsoft.com/office/drawing/2014/main" id="{B4EE2872-BAAC-4501-9DD4-C249F4E0DF47}"/>
              </a:ext>
            </a:extLst>
          </p:cNvPr>
          <p:cNvSpPr/>
          <p:nvPr/>
        </p:nvSpPr>
        <p:spPr>
          <a:xfrm>
            <a:off x="2380744" y="2829106"/>
            <a:ext cx="754712" cy="37443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  <a:sym typeface="Arial"/>
              </a:rPr>
              <a:t>接触感染</a:t>
            </a:r>
            <a:endParaRPr kumimoji="1" lang="en-US" altLang="ja-JP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  <a:sym typeface="Arial"/>
              </a:rPr>
              <a:t>予防策</a:t>
            </a:r>
          </a:p>
        </p:txBody>
      </p:sp>
      <p:sp>
        <p:nvSpPr>
          <p:cNvPr id="72" name="四角形: 角を丸くする 71">
            <a:extLst>
              <a:ext uri="{FF2B5EF4-FFF2-40B4-BE49-F238E27FC236}">
                <a16:creationId xmlns:a16="http://schemas.microsoft.com/office/drawing/2014/main" id="{06F9C770-30D6-472B-B05D-C2BA3E327B99}"/>
              </a:ext>
            </a:extLst>
          </p:cNvPr>
          <p:cNvSpPr/>
          <p:nvPr/>
        </p:nvSpPr>
        <p:spPr>
          <a:xfrm>
            <a:off x="5166097" y="2833316"/>
            <a:ext cx="1656344" cy="18416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  <a:sym typeface="Arial"/>
              </a:rPr>
              <a:t>接触感染予防策</a:t>
            </a:r>
          </a:p>
        </p:txBody>
      </p:sp>
      <p:sp>
        <p:nvSpPr>
          <p:cNvPr id="75" name="四角形: 角を丸くする 74">
            <a:extLst>
              <a:ext uri="{FF2B5EF4-FFF2-40B4-BE49-F238E27FC236}">
                <a16:creationId xmlns:a16="http://schemas.microsoft.com/office/drawing/2014/main" id="{AF7498D8-0A63-4299-AD8B-9B04800D77B1}"/>
              </a:ext>
            </a:extLst>
          </p:cNvPr>
          <p:cNvSpPr/>
          <p:nvPr/>
        </p:nvSpPr>
        <p:spPr>
          <a:xfrm>
            <a:off x="3275443" y="2820474"/>
            <a:ext cx="754712" cy="37443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  <a:sym typeface="Arial"/>
              </a:rPr>
              <a:t>飛沫感染</a:t>
            </a:r>
            <a:endParaRPr kumimoji="1" lang="en-US" altLang="ja-JP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  <a:sym typeface="Arial"/>
              </a:rPr>
              <a:t>予防策</a:t>
            </a:r>
          </a:p>
        </p:txBody>
      </p:sp>
      <p:sp>
        <p:nvSpPr>
          <p:cNvPr id="76" name="四角形: 角を丸くする 75">
            <a:extLst>
              <a:ext uri="{FF2B5EF4-FFF2-40B4-BE49-F238E27FC236}">
                <a16:creationId xmlns:a16="http://schemas.microsoft.com/office/drawing/2014/main" id="{68185806-5262-4370-A069-CBF27B523BA8}"/>
              </a:ext>
            </a:extLst>
          </p:cNvPr>
          <p:cNvSpPr/>
          <p:nvPr/>
        </p:nvSpPr>
        <p:spPr>
          <a:xfrm>
            <a:off x="4207866" y="2811014"/>
            <a:ext cx="754712" cy="37443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  <a:sym typeface="Arial"/>
              </a:rPr>
              <a:t>ｴｱﾛｿﾞﾙ</a:t>
            </a:r>
            <a:endParaRPr kumimoji="1" lang="en-US" altLang="ja-JP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  <a:sym typeface="Arial"/>
              </a:rPr>
              <a:t>感染予防</a:t>
            </a:r>
          </a:p>
        </p:txBody>
      </p:sp>
      <p:sp>
        <p:nvSpPr>
          <p:cNvPr id="77" name="四角形: 角を丸くする 76">
            <a:extLst>
              <a:ext uri="{FF2B5EF4-FFF2-40B4-BE49-F238E27FC236}">
                <a16:creationId xmlns:a16="http://schemas.microsoft.com/office/drawing/2014/main" id="{41C04F14-E890-4C1D-BD62-5A6CC1C2745B}"/>
              </a:ext>
            </a:extLst>
          </p:cNvPr>
          <p:cNvSpPr/>
          <p:nvPr/>
        </p:nvSpPr>
        <p:spPr>
          <a:xfrm>
            <a:off x="7025960" y="2825061"/>
            <a:ext cx="754712" cy="37443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  <a:sym typeface="Arial"/>
              </a:rPr>
              <a:t>飛沫感染</a:t>
            </a:r>
            <a:endParaRPr kumimoji="1" lang="en-US" altLang="ja-JP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  <a:sym typeface="Arial"/>
              </a:rPr>
              <a:t>予防策</a:t>
            </a:r>
          </a:p>
        </p:txBody>
      </p:sp>
      <p:sp>
        <p:nvSpPr>
          <p:cNvPr id="78" name="四角形: 角を丸くする 77">
            <a:extLst>
              <a:ext uri="{FF2B5EF4-FFF2-40B4-BE49-F238E27FC236}">
                <a16:creationId xmlns:a16="http://schemas.microsoft.com/office/drawing/2014/main" id="{99FC2977-52DD-4CA0-9871-8C38F68E75BB}"/>
              </a:ext>
            </a:extLst>
          </p:cNvPr>
          <p:cNvSpPr/>
          <p:nvPr/>
        </p:nvSpPr>
        <p:spPr>
          <a:xfrm>
            <a:off x="7958383" y="2815601"/>
            <a:ext cx="754712" cy="37443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  <a:sym typeface="Arial"/>
              </a:rPr>
              <a:t>ｴｱﾛｿﾞﾙ</a:t>
            </a:r>
            <a:endParaRPr kumimoji="1" lang="en-US" altLang="ja-JP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  <a:sym typeface="Arial"/>
              </a:rPr>
              <a:t>感染予防</a:t>
            </a:r>
          </a:p>
        </p:txBody>
      </p:sp>
      <p:sp>
        <p:nvSpPr>
          <p:cNvPr id="79" name="四角形: 角を丸くする 78">
            <a:extLst>
              <a:ext uri="{FF2B5EF4-FFF2-40B4-BE49-F238E27FC236}">
                <a16:creationId xmlns:a16="http://schemas.microsoft.com/office/drawing/2014/main" id="{DA26A433-6851-4E0B-BA27-FAF32173EB06}"/>
              </a:ext>
            </a:extLst>
          </p:cNvPr>
          <p:cNvSpPr/>
          <p:nvPr/>
        </p:nvSpPr>
        <p:spPr>
          <a:xfrm>
            <a:off x="5166097" y="3037708"/>
            <a:ext cx="1656344" cy="18416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  <a:sym typeface="Arial"/>
              </a:rPr>
              <a:t>飛沫感染予防策</a:t>
            </a: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91C01E03-C42F-4699-85DF-C6B585BAF74E}"/>
              </a:ext>
            </a:extLst>
          </p:cNvPr>
          <p:cNvSpPr txBox="1"/>
          <p:nvPr/>
        </p:nvSpPr>
        <p:spPr>
          <a:xfrm>
            <a:off x="2367316" y="3940178"/>
            <a:ext cx="69762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游ゴシック" panose="020B0400000000000000" pitchFamily="50" charset="-128"/>
                <a:cs typeface="Arial"/>
                <a:sym typeface="Arial"/>
              </a:rPr>
              <a:t>適宜の</a:t>
            </a:r>
            <a:endParaRPr kumimoji="1" lang="en-US" altLang="ja-JP" sz="1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游ゴシック" panose="020B0400000000000000" pitchFamily="50" charset="-128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游ゴシック" panose="020B0400000000000000" pitchFamily="50" charset="-128"/>
                <a:cs typeface="Arial"/>
                <a:sym typeface="Arial"/>
              </a:rPr>
              <a:t>手指消毒</a:t>
            </a:r>
            <a:endParaRPr kumimoji="1" lang="en-US" altLang="ja-JP" sz="1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游ゴシック" panose="020B0400000000000000" pitchFamily="50" charset="-128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游ゴシック" panose="020B0400000000000000" pitchFamily="50" charset="-128"/>
                <a:cs typeface="Arial"/>
                <a:sym typeface="Arial"/>
              </a:rPr>
              <a:t>は必要</a:t>
            </a:r>
            <a:endParaRPr kumimoji="1" lang="en-US" altLang="ja-JP" sz="1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游ゴシック" panose="020B0400000000000000" pitchFamily="50" charset="-128"/>
              <a:cs typeface="Arial"/>
              <a:sym typeface="Arial"/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2A9D82D0-FF5C-4B5E-866A-B058FE2B585B}"/>
              </a:ext>
            </a:extLst>
          </p:cNvPr>
          <p:cNvSpPr txBox="1"/>
          <p:nvPr/>
        </p:nvSpPr>
        <p:spPr>
          <a:xfrm>
            <a:off x="2528621" y="5221789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游ゴシック" panose="020B0400000000000000" pitchFamily="50" charset="-128"/>
                <a:cs typeface="Arial"/>
                <a:sym typeface="Arial"/>
              </a:rPr>
              <a:t>二重</a:t>
            </a:r>
            <a:endParaRPr kumimoji="1" lang="en-US" altLang="ja-JP" sz="9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游ゴシック" panose="020B0400000000000000" pitchFamily="50" charset="-128"/>
              <a:cs typeface="Arial"/>
              <a:sym typeface="Arial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DD56BC82-5E68-4444-89B8-493E8B36DDFE}"/>
              </a:ext>
            </a:extLst>
          </p:cNvPr>
          <p:cNvSpPr txBox="1"/>
          <p:nvPr/>
        </p:nvSpPr>
        <p:spPr>
          <a:xfrm>
            <a:off x="206414" y="2865484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游ゴシック" panose="020B0400000000000000" pitchFamily="50" charset="-128"/>
                <a:cs typeface="Arial"/>
                <a:sym typeface="Arial"/>
              </a:rPr>
              <a:t>② </a:t>
            </a:r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游ゴシック" panose="020B0400000000000000" pitchFamily="50" charset="-128"/>
                <a:cs typeface="Arial"/>
                <a:sym typeface="Arial"/>
              </a:rPr>
              <a:t>PPE</a:t>
            </a: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游ゴシック" panose="020B0400000000000000" pitchFamily="50" charset="-128"/>
                <a:cs typeface="Arial"/>
                <a:sym typeface="Arial"/>
              </a:rPr>
              <a:t>装着</a:t>
            </a:r>
          </a:p>
        </p:txBody>
      </p:sp>
      <p:sp>
        <p:nvSpPr>
          <p:cNvPr id="84" name="正方形/長方形 83">
            <a:extLst>
              <a:ext uri="{FF2B5EF4-FFF2-40B4-BE49-F238E27FC236}">
                <a16:creationId xmlns:a16="http://schemas.microsoft.com/office/drawing/2014/main" id="{5C4C6524-586A-422F-8B39-CB55E803FBC3}"/>
              </a:ext>
            </a:extLst>
          </p:cNvPr>
          <p:cNvSpPr/>
          <p:nvPr/>
        </p:nvSpPr>
        <p:spPr>
          <a:xfrm>
            <a:off x="737406" y="3922000"/>
            <a:ext cx="6243322" cy="1270733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1" lang="ja-JP" alt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  <a:sym typeface="Arial"/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983C75E1-1234-4089-BDAF-B70B129A1DD3}"/>
              </a:ext>
            </a:extLst>
          </p:cNvPr>
          <p:cNvSpPr txBox="1"/>
          <p:nvPr/>
        </p:nvSpPr>
        <p:spPr>
          <a:xfrm>
            <a:off x="6980729" y="452987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游ゴシック" panose="020B0400000000000000" pitchFamily="50" charset="-128"/>
                <a:cs typeface="Arial"/>
                <a:sym typeface="Arial"/>
              </a:rPr>
              <a:t>マスク非装着</a:t>
            </a:r>
            <a:endParaRPr kumimoji="1" lang="en-US" altLang="ja-JP" sz="9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游ゴシック" panose="020B0400000000000000" pitchFamily="50" charset="-128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游ゴシック" panose="020B0400000000000000" pitchFamily="50" charset="-128"/>
                <a:cs typeface="Arial"/>
                <a:sym typeface="Arial"/>
              </a:rPr>
              <a:t>者との接触時</a:t>
            </a:r>
            <a:endParaRPr kumimoji="1" lang="en-US" altLang="ja-JP" sz="9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游ゴシック" panose="020B0400000000000000" pitchFamily="50" charset="-128"/>
              <a:cs typeface="Arial"/>
              <a:sym typeface="Arial"/>
            </a:endParaRP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9E5A14C3-55B8-446F-A9B8-5337231691E8}"/>
              </a:ext>
            </a:extLst>
          </p:cNvPr>
          <p:cNvSpPr txBox="1"/>
          <p:nvPr/>
        </p:nvSpPr>
        <p:spPr>
          <a:xfrm>
            <a:off x="7954867" y="5221789"/>
            <a:ext cx="7617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游ゴシック" panose="020B0400000000000000" pitchFamily="50" charset="-128"/>
                <a:cs typeface="Arial"/>
                <a:sym typeface="Arial"/>
              </a:rPr>
              <a:t>状況により</a:t>
            </a:r>
            <a:endParaRPr kumimoji="1" lang="en-US" altLang="ja-JP" sz="9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游ゴシック" panose="020B0400000000000000" pitchFamily="50" charset="-128"/>
              <a:cs typeface="Arial"/>
              <a:sym typeface="Arial"/>
            </a:endParaRP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C866D12E-757B-4E2C-84F1-79B47E69BA6B}"/>
              </a:ext>
            </a:extLst>
          </p:cNvPr>
          <p:cNvSpPr txBox="1"/>
          <p:nvPr/>
        </p:nvSpPr>
        <p:spPr>
          <a:xfrm>
            <a:off x="2508380" y="5920028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游ゴシック" panose="020B0400000000000000" pitchFamily="50" charset="-128"/>
                <a:cs typeface="Arial"/>
                <a:sym typeface="Arial"/>
              </a:rPr>
              <a:t>二重</a:t>
            </a:r>
            <a:endParaRPr kumimoji="1" lang="en-US" altLang="ja-JP" sz="9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游ゴシック" panose="020B0400000000000000" pitchFamily="50" charset="-128"/>
              <a:cs typeface="Arial"/>
              <a:sym typeface="Arial"/>
            </a:endParaRPr>
          </a:p>
        </p:txBody>
      </p:sp>
      <p:grpSp>
        <p:nvGrpSpPr>
          <p:cNvPr id="91" name="グループ化 90">
            <a:extLst>
              <a:ext uri="{FF2B5EF4-FFF2-40B4-BE49-F238E27FC236}">
                <a16:creationId xmlns:a16="http://schemas.microsoft.com/office/drawing/2014/main" id="{44BCFDF9-CBB5-461A-9046-DD008CF08E27}"/>
              </a:ext>
            </a:extLst>
          </p:cNvPr>
          <p:cNvGrpSpPr/>
          <p:nvPr/>
        </p:nvGrpSpPr>
        <p:grpSpPr>
          <a:xfrm>
            <a:off x="56542" y="1032828"/>
            <a:ext cx="621341" cy="5118032"/>
            <a:chOff x="116065" y="1071273"/>
            <a:chExt cx="621341" cy="5118032"/>
          </a:xfrm>
        </p:grpSpPr>
        <p:cxnSp>
          <p:nvCxnSpPr>
            <p:cNvPr id="51" name="直線矢印コネクタ 50">
              <a:extLst>
                <a:ext uri="{FF2B5EF4-FFF2-40B4-BE49-F238E27FC236}">
                  <a16:creationId xmlns:a16="http://schemas.microsoft.com/office/drawing/2014/main" id="{6E644BAD-F149-4362-8E7A-E0F831622B24}"/>
                </a:ext>
              </a:extLst>
            </p:cNvPr>
            <p:cNvCxnSpPr>
              <a:cxnSpLocks/>
            </p:cNvCxnSpPr>
            <p:nvPr/>
          </p:nvCxnSpPr>
          <p:spPr>
            <a:xfrm>
              <a:off x="124962" y="6189305"/>
              <a:ext cx="581154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四角形: 角を丸くする 82">
              <a:extLst>
                <a:ext uri="{FF2B5EF4-FFF2-40B4-BE49-F238E27FC236}">
                  <a16:creationId xmlns:a16="http://schemas.microsoft.com/office/drawing/2014/main" id="{62CE1ADF-D5F9-426C-99E1-66FEE13870B9}"/>
                </a:ext>
              </a:extLst>
            </p:cNvPr>
            <p:cNvSpPr/>
            <p:nvPr/>
          </p:nvSpPr>
          <p:spPr>
            <a:xfrm>
              <a:off x="285073" y="3989904"/>
              <a:ext cx="374255" cy="1117652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  <a:sym typeface="Arial"/>
                </a:rPr>
                <a:t>標準</a:t>
              </a:r>
              <a:endParaRPr kumimoji="1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  <a:sym typeface="Arial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  <a:sym typeface="Arial"/>
                </a:rPr>
                <a:t>予防</a:t>
              </a:r>
              <a:endParaRPr kumimoji="1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  <a:sym typeface="Arial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  <a:sym typeface="Arial"/>
                </a:rPr>
                <a:t>策</a:t>
              </a:r>
            </a:p>
          </p:txBody>
        </p: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0932D18D-5970-4F91-BE97-C5466830E663}"/>
                </a:ext>
              </a:extLst>
            </p:cNvPr>
            <p:cNvCxnSpPr>
              <a:cxnSpLocks/>
            </p:cNvCxnSpPr>
            <p:nvPr/>
          </p:nvCxnSpPr>
          <p:spPr>
            <a:xfrm>
              <a:off x="151358" y="1071273"/>
              <a:ext cx="9437" cy="5118032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コネクタ 88">
              <a:extLst>
                <a:ext uri="{FF2B5EF4-FFF2-40B4-BE49-F238E27FC236}">
                  <a16:creationId xmlns:a16="http://schemas.microsoft.com/office/drawing/2014/main" id="{05C68174-CFEB-48D5-BABC-BF57420E3674}"/>
                </a:ext>
              </a:extLst>
            </p:cNvPr>
            <p:cNvCxnSpPr>
              <a:cxnSpLocks/>
            </p:cNvCxnSpPr>
            <p:nvPr/>
          </p:nvCxnSpPr>
          <p:spPr>
            <a:xfrm>
              <a:off x="116065" y="1071273"/>
              <a:ext cx="621341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6234125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908</TotalTime>
  <Words>226</Words>
  <Application>Microsoft Office PowerPoint</Application>
  <PresentationFormat>画面に合わせる (4:3)</PresentationFormat>
  <Paragraphs>85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Arial</vt:lpstr>
      <vt:lpstr>Calibri</vt:lpstr>
      <vt:lpstr>Calibri Light</vt:lpstr>
      <vt:lpstr>1_Office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精神科病院感染症災害共同体　愛媛モデル</dc:title>
  <dc:creator>Taji Akihiro</dc:creator>
  <cp:lastModifiedBy>Taji Akihiro</cp:lastModifiedBy>
  <cp:revision>89</cp:revision>
  <cp:lastPrinted>2022-02-07T03:02:37Z</cp:lastPrinted>
  <dcterms:created xsi:type="dcterms:W3CDTF">2020-05-20T13:21:41Z</dcterms:created>
  <dcterms:modified xsi:type="dcterms:W3CDTF">2022-03-21T06:53:29Z</dcterms:modified>
</cp:coreProperties>
</file>